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258" r:id="rId5"/>
    <p:sldId id="1725" r:id="rId6"/>
    <p:sldId id="1726" r:id="rId7"/>
    <p:sldId id="1727" r:id="rId8"/>
    <p:sldId id="1729" r:id="rId9"/>
    <p:sldId id="1730" r:id="rId10"/>
    <p:sldId id="1532" r:id="rId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36"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0E5D0"/>
    <a:srgbClr val="008575"/>
    <a:srgbClr val="107C10"/>
    <a:srgbClr val="000000"/>
    <a:srgbClr val="E6E6E6"/>
    <a:srgbClr val="B1B1B1"/>
    <a:srgbClr val="FFFFFF"/>
    <a:srgbClr val="191919"/>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B4D506-1B3D-44D2-AA73-26981DFEC541}" v="5" dt="2020-10-17T18:06:57.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0" autoAdjust="0"/>
    <p:restoredTop sz="96201" autoAdjust="0"/>
  </p:normalViewPr>
  <p:slideViewPr>
    <p:cSldViewPr snapToGrid="0">
      <p:cViewPr varScale="1">
        <p:scale>
          <a:sx n="110" d="100"/>
          <a:sy n="110" d="100"/>
        </p:scale>
        <p:origin x="1044" y="108"/>
      </p:cViewPr>
      <p:guideLst>
        <p:guide orient="horz" pos="213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120" d="100"/>
          <a:sy n="120" d="100"/>
        </p:scale>
        <p:origin x="674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11/18/2020 1:23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11/18/2020 1:23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https://docs.microsoft.com/en-us/learn/modules/powerapps-get-started/
</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11/18/2020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34207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11/18/2020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51637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11/18/2020 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82844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11/18/2020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5118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11/18/2020 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dirty="0"/>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endParaRPr lang="en-US" dirty="0"/>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8707166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7" r:id="rId21"/>
    <p:sldLayoutId id="2147484603" r:id="rId22"/>
    <p:sldLayoutId id="2147484935" r:id="rId23"/>
    <p:sldLayoutId id="2147484936" r:id="rId24"/>
    <p:sldLayoutId id="2147484937" r:id="rId25"/>
    <p:sldLayoutId id="2147484833" r:id="rId26"/>
    <p:sldLayoutId id="2147484834" r:id="rId27"/>
    <p:sldLayoutId id="2147484835" r:id="rId28"/>
    <p:sldLayoutId id="2147484922" r:id="rId29"/>
    <p:sldLayoutId id="2147484923" r:id="rId30"/>
    <p:sldLayoutId id="2147484924" r:id="rId31"/>
    <p:sldLayoutId id="2147484839" r:id="rId32"/>
    <p:sldLayoutId id="2147484840" r:id="rId33"/>
    <p:sldLayoutId id="2147484841" r:id="rId34"/>
    <p:sldLayoutId id="2147484842" r:id="rId35"/>
    <p:sldLayoutId id="2147484843" r:id="rId36"/>
    <p:sldLayoutId id="2147484931" r:id="rId37"/>
    <p:sldLayoutId id="2147484787" r:id="rId38"/>
    <p:sldLayoutId id="2147484249" r:id="rId39"/>
    <p:sldLayoutId id="2147484640" r:id="rId40"/>
    <p:sldLayoutId id="2147484584" r:id="rId41"/>
    <p:sldLayoutId id="2147484583" r:id="rId42"/>
    <p:sldLayoutId id="2147484671" r:id="rId43"/>
    <p:sldLayoutId id="2147484673" r:id="rId44"/>
    <p:sldLayoutId id="2147484585" r:id="rId45"/>
    <p:sldLayoutId id="2147484299" r:id="rId46"/>
    <p:sldLayoutId id="2147484263" r:id="rId47"/>
    <p:sldLayoutId id="214748496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2875002"/>
            <a:ext cx="5428936" cy="1107996"/>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solidFill>
                  <a:schemeClr val="tx1"/>
                </a:solidFill>
              </a:rPr>
              <a:t>PL-400:</a:t>
            </a:r>
            <a:br>
              <a:rPr lang="en-US" dirty="0">
                <a:solidFill>
                  <a:schemeClr val="tx1"/>
                </a:solidFill>
              </a:rPr>
            </a:br>
            <a:r>
              <a:rPr lang="en-US" dirty="0">
                <a:solidFill>
                  <a:schemeClr val="tx1"/>
                </a:solidFill>
              </a:rPr>
              <a:t>Power Platform Developer</a:t>
            </a:r>
          </a:p>
        </p:txBody>
      </p:sp>
      <p:sp>
        <p:nvSpPr>
          <p:cNvPr id="2" name="TextBox 1">
            <a:extLst>
              <a:ext uri="{FF2B5EF4-FFF2-40B4-BE49-F238E27FC236}">
                <a16:creationId xmlns:a16="http://schemas.microsoft.com/office/drawing/2014/main" id="{C9BD9FE5-BF25-4D13-A6DC-EEFF2F5B976A}"/>
              </a:ext>
            </a:extLst>
          </p:cNvPr>
          <p:cNvSpPr txBox="1"/>
          <p:nvPr/>
        </p:nvSpPr>
        <p:spPr>
          <a:xfrm>
            <a:off x="428681" y="4145276"/>
            <a:ext cx="5440680" cy="618131"/>
          </a:xfrm>
          <a:prstGeom prst="rect">
            <a:avLst/>
          </a:prstGeom>
          <a:noFill/>
        </p:spPr>
        <p:txBody>
          <a:bodyPr wrap="square" lIns="0" tIns="0" rIns="0" bIns="0" rtlCol="0" anchor="ctr">
            <a:noAutofit/>
          </a:bodyPr>
          <a:lstStyle/>
          <a:p>
            <a:r>
              <a:rPr lang="en-US" sz="1800" dirty="0"/>
              <a:t>MCT name and title</a:t>
            </a:r>
          </a:p>
          <a:p>
            <a:r>
              <a:rPr lang="en-US" sz="1800" dirty="0"/>
              <a:t>Dates of instruction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10874"/>
            <a:ext cx="11018520" cy="553998"/>
          </a:xfrm>
        </p:spPr>
        <p:txBody>
          <a:bodyPr/>
          <a:lstStyle/>
          <a:p>
            <a:r>
              <a:rPr lang="bs-Latn-BA" dirty="0"/>
              <a:t>Course agenda</a:t>
            </a:r>
            <a:endParaRPr lang="en-US" dirty="0"/>
          </a:p>
        </p:txBody>
      </p:sp>
      <p:sp>
        <p:nvSpPr>
          <p:cNvPr id="33" name="Rectangle 32">
            <a:extLst>
              <a:ext uri="{FF2B5EF4-FFF2-40B4-BE49-F238E27FC236}">
                <a16:creationId xmlns:a16="http://schemas.microsoft.com/office/drawing/2014/main" id="{7DAC6B50-F2B3-4D49-8E08-DB1D1E541378}"/>
              </a:ext>
            </a:extLst>
          </p:cNvPr>
          <p:cNvSpPr/>
          <p:nvPr/>
        </p:nvSpPr>
        <p:spPr bwMode="auto">
          <a:xfrm>
            <a:off x="572800" y="1191245"/>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1: Create a model-driven app</a:t>
            </a:r>
          </a:p>
        </p:txBody>
      </p:sp>
      <p:cxnSp>
        <p:nvCxnSpPr>
          <p:cNvPr id="39" name="Straight Connector 38">
            <a:extLst>
              <a:ext uri="{FF2B5EF4-FFF2-40B4-BE49-F238E27FC236}">
                <a16:creationId xmlns:a16="http://schemas.microsoft.com/office/drawing/2014/main" id="{467BF89F-D219-4755-AAB6-50A440E7351D}"/>
              </a:ext>
              <a:ext uri="{C183D7F6-B498-43B3-948B-1728B52AA6E4}">
                <adec:decorative xmlns:adec="http://schemas.microsoft.com/office/drawing/2017/decorative" val="1"/>
              </a:ext>
            </a:extLst>
          </p:cNvPr>
          <p:cNvCxnSpPr>
            <a:cxnSpLocks/>
          </p:cNvCxnSpPr>
          <p:nvPr/>
        </p:nvCxnSpPr>
        <p:spPr>
          <a:xfrm>
            <a:off x="6096000" y="6088552"/>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B1E6F19-D94F-4D09-A8AA-2771415EEEF2}"/>
              </a:ext>
            </a:extLst>
          </p:cNvPr>
          <p:cNvSpPr/>
          <p:nvPr/>
        </p:nvSpPr>
        <p:spPr bwMode="auto">
          <a:xfrm>
            <a:off x="6166103" y="1191245"/>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2: Create a canvas app </a:t>
            </a:r>
          </a:p>
        </p:txBody>
      </p:sp>
      <p:sp>
        <p:nvSpPr>
          <p:cNvPr id="46" name="TextBox 45">
            <a:extLst>
              <a:ext uri="{FF2B5EF4-FFF2-40B4-BE49-F238E27FC236}">
                <a16:creationId xmlns:a16="http://schemas.microsoft.com/office/drawing/2014/main" id="{9AEC19F0-5760-4AA4-B7E4-3DCC6BF2D2C8}"/>
              </a:ext>
            </a:extLst>
          </p:cNvPr>
          <p:cNvSpPr txBox="1"/>
          <p:nvPr/>
        </p:nvSpPr>
        <p:spPr>
          <a:xfrm>
            <a:off x="6163700" y="1766888"/>
            <a:ext cx="5440680" cy="618131"/>
          </a:xfrm>
          <a:prstGeom prst="rect">
            <a:avLst/>
          </a:prstGeom>
          <a:noFill/>
        </p:spPr>
        <p:txBody>
          <a:bodyPr wrap="square" lIns="0" tIns="0" rIns="0" bIns="0" rtlCol="0" anchor="ctr">
            <a:noAutofit/>
          </a:bodyPr>
          <a:lstStyle/>
          <a:p>
            <a:r>
              <a:rPr lang="en-US" sz="1800" dirty="0"/>
              <a:t>Get started with Power Apps</a:t>
            </a:r>
          </a:p>
        </p:txBody>
      </p:sp>
      <p:cxnSp>
        <p:nvCxnSpPr>
          <p:cNvPr id="47" name="Straight Connector 46">
            <a:extLst>
              <a:ext uri="{FF2B5EF4-FFF2-40B4-BE49-F238E27FC236}">
                <a16:creationId xmlns:a16="http://schemas.microsoft.com/office/drawing/2014/main" id="{A64D8E42-8133-474C-805C-7A1CC1F6C497}"/>
              </a:ext>
              <a:ext uri="{C183D7F6-B498-43B3-948B-1728B52AA6E4}">
                <adec:decorative xmlns:adec="http://schemas.microsoft.com/office/drawing/2017/decorative" val="1"/>
              </a:ext>
            </a:extLst>
          </p:cNvPr>
          <p:cNvCxnSpPr>
            <a:cxnSpLocks/>
          </p:cNvCxnSpPr>
          <p:nvPr/>
        </p:nvCxnSpPr>
        <p:spPr>
          <a:xfrm>
            <a:off x="6163700" y="2457658"/>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C530076-ED3E-48D1-B1A3-47CBA8AA44E2}"/>
              </a:ext>
            </a:extLst>
          </p:cNvPr>
          <p:cNvSpPr txBox="1"/>
          <p:nvPr/>
        </p:nvSpPr>
        <p:spPr>
          <a:xfrm>
            <a:off x="6163700" y="2530297"/>
            <a:ext cx="5440680" cy="618131"/>
          </a:xfrm>
          <a:prstGeom prst="rect">
            <a:avLst/>
          </a:prstGeom>
          <a:noFill/>
        </p:spPr>
        <p:txBody>
          <a:bodyPr wrap="square" lIns="0" tIns="0" rIns="0" bIns="0" rtlCol="0" anchor="ctr">
            <a:noAutofit/>
          </a:bodyPr>
          <a:lstStyle/>
          <a:p>
            <a:r>
              <a:rPr lang="en-US" sz="1800" dirty="0"/>
              <a:t>Customize a canvas app in Power Apps</a:t>
            </a:r>
          </a:p>
        </p:txBody>
      </p:sp>
      <p:cxnSp>
        <p:nvCxnSpPr>
          <p:cNvPr id="49" name="Straight Connector 48">
            <a:extLst>
              <a:ext uri="{FF2B5EF4-FFF2-40B4-BE49-F238E27FC236}">
                <a16:creationId xmlns:a16="http://schemas.microsoft.com/office/drawing/2014/main" id="{9E6C5B2B-5A9E-4051-A309-382FAD53B55D}"/>
              </a:ext>
              <a:ext uri="{C183D7F6-B498-43B3-948B-1728B52AA6E4}">
                <adec:decorative xmlns:adec="http://schemas.microsoft.com/office/drawing/2017/decorative" val="1"/>
              </a:ext>
            </a:extLst>
          </p:cNvPr>
          <p:cNvCxnSpPr>
            <a:cxnSpLocks/>
          </p:cNvCxnSpPr>
          <p:nvPr/>
        </p:nvCxnSpPr>
        <p:spPr>
          <a:xfrm>
            <a:off x="6163700" y="3221067"/>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96FFEF-3DBE-46F1-A6FF-B7B6FB51ACDF}"/>
              </a:ext>
            </a:extLst>
          </p:cNvPr>
          <p:cNvSpPr txBox="1"/>
          <p:nvPr/>
        </p:nvSpPr>
        <p:spPr>
          <a:xfrm>
            <a:off x="6163700" y="3293706"/>
            <a:ext cx="5440680" cy="618131"/>
          </a:xfrm>
          <a:prstGeom prst="rect">
            <a:avLst/>
          </a:prstGeom>
          <a:noFill/>
        </p:spPr>
        <p:txBody>
          <a:bodyPr wrap="square" lIns="0" tIns="0" rIns="0" bIns="0" rtlCol="0" anchor="ctr">
            <a:noAutofit/>
          </a:bodyPr>
          <a:lstStyle/>
          <a:p>
            <a:r>
              <a:rPr lang="en-US" sz="1800" dirty="0"/>
              <a:t>Manage apps in Power Apps</a:t>
            </a:r>
          </a:p>
        </p:txBody>
      </p:sp>
      <p:cxnSp>
        <p:nvCxnSpPr>
          <p:cNvPr id="51" name="Straight Connector 50">
            <a:extLst>
              <a:ext uri="{FF2B5EF4-FFF2-40B4-BE49-F238E27FC236}">
                <a16:creationId xmlns:a16="http://schemas.microsoft.com/office/drawing/2014/main" id="{76046BCA-6DD9-4ABA-A337-E1CF182E968A}"/>
              </a:ext>
              <a:ext uri="{C183D7F6-B498-43B3-948B-1728B52AA6E4}">
                <adec:decorative xmlns:adec="http://schemas.microsoft.com/office/drawing/2017/decorative" val="1"/>
              </a:ext>
            </a:extLst>
          </p:cNvPr>
          <p:cNvCxnSpPr>
            <a:cxnSpLocks/>
          </p:cNvCxnSpPr>
          <p:nvPr/>
        </p:nvCxnSpPr>
        <p:spPr>
          <a:xfrm>
            <a:off x="6163700" y="398447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8858511-CB16-49C5-8D9C-DA3A0FFA9CE7}"/>
              </a:ext>
            </a:extLst>
          </p:cNvPr>
          <p:cNvSpPr txBox="1"/>
          <p:nvPr/>
        </p:nvSpPr>
        <p:spPr>
          <a:xfrm>
            <a:off x="6163700" y="4057116"/>
            <a:ext cx="5440680" cy="618131"/>
          </a:xfrm>
          <a:prstGeom prst="rect">
            <a:avLst/>
          </a:prstGeom>
          <a:noFill/>
        </p:spPr>
        <p:txBody>
          <a:bodyPr wrap="square" lIns="0" tIns="0" rIns="0" bIns="0" rtlCol="0" anchor="ctr">
            <a:noAutofit/>
          </a:bodyPr>
          <a:lstStyle/>
          <a:p>
            <a:r>
              <a:rPr lang="en-US" sz="1800" dirty="0"/>
              <a:t>Navigation in a canvas app in Power Apps</a:t>
            </a:r>
          </a:p>
        </p:txBody>
      </p:sp>
      <p:cxnSp>
        <p:nvCxnSpPr>
          <p:cNvPr id="2" name="Straight Connector 1">
            <a:extLst>
              <a:ext uri="{FF2B5EF4-FFF2-40B4-BE49-F238E27FC236}">
                <a16:creationId xmlns:a16="http://schemas.microsoft.com/office/drawing/2014/main" id="{2DDD53F6-B3E2-4115-97CD-5642627A9EBA}"/>
              </a:ext>
              <a:ext uri="{C183D7F6-B498-43B3-948B-1728B52AA6E4}">
                <adec:decorative xmlns:adec="http://schemas.microsoft.com/office/drawing/2017/decorative" val="1"/>
              </a:ext>
            </a:extLst>
          </p:cNvPr>
          <p:cNvCxnSpPr>
            <a:cxnSpLocks/>
          </p:cNvCxnSpPr>
          <p:nvPr/>
        </p:nvCxnSpPr>
        <p:spPr>
          <a:xfrm>
            <a:off x="6163700" y="4675247"/>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7028276-6269-4D24-BBB8-44FE02E42279}"/>
              </a:ext>
              <a:ext uri="{C183D7F6-B498-43B3-948B-1728B52AA6E4}">
                <adec:decorative xmlns:adec="http://schemas.microsoft.com/office/drawing/2017/decorative" val="1"/>
              </a:ext>
            </a:extLst>
          </p:cNvPr>
          <p:cNvCxnSpPr>
            <a:cxnSpLocks/>
          </p:cNvCxnSpPr>
          <p:nvPr/>
        </p:nvCxnSpPr>
        <p:spPr>
          <a:xfrm>
            <a:off x="6088590" y="539778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D2B1F9-C7F4-4A7D-B03B-15753E2260EA}"/>
              </a:ext>
            </a:extLst>
          </p:cNvPr>
          <p:cNvSpPr txBox="1"/>
          <p:nvPr/>
        </p:nvSpPr>
        <p:spPr>
          <a:xfrm>
            <a:off x="6163700" y="4702803"/>
            <a:ext cx="5440680" cy="618131"/>
          </a:xfrm>
          <a:prstGeom prst="rect">
            <a:avLst/>
          </a:prstGeom>
          <a:noFill/>
        </p:spPr>
        <p:txBody>
          <a:bodyPr wrap="square" lIns="0" tIns="0" rIns="0" bIns="0" rtlCol="0" anchor="ctr">
            <a:noAutofit/>
          </a:bodyPr>
          <a:lstStyle/>
          <a:p>
            <a:r>
              <a:rPr lang="en-US" sz="1800" dirty="0"/>
              <a:t>How to build the UI in a canvas app in Power Apps</a:t>
            </a:r>
          </a:p>
        </p:txBody>
      </p:sp>
      <p:sp>
        <p:nvSpPr>
          <p:cNvPr id="5" name="TextBox 4">
            <a:extLst>
              <a:ext uri="{FF2B5EF4-FFF2-40B4-BE49-F238E27FC236}">
                <a16:creationId xmlns:a16="http://schemas.microsoft.com/office/drawing/2014/main" id="{8BA8A5AD-0A6B-4F1D-9B00-558A46D81A1F}"/>
              </a:ext>
            </a:extLst>
          </p:cNvPr>
          <p:cNvSpPr txBox="1"/>
          <p:nvPr/>
        </p:nvSpPr>
        <p:spPr>
          <a:xfrm>
            <a:off x="6163700" y="5442198"/>
            <a:ext cx="5440680" cy="618131"/>
          </a:xfrm>
          <a:prstGeom prst="rect">
            <a:avLst/>
          </a:prstGeom>
          <a:noFill/>
        </p:spPr>
        <p:txBody>
          <a:bodyPr wrap="square" lIns="0" tIns="0" rIns="0" bIns="0" rtlCol="0" anchor="ctr">
            <a:noAutofit/>
          </a:bodyPr>
          <a:lstStyle/>
          <a:p>
            <a:r>
              <a:rPr lang="en-US" sz="1800" dirty="0"/>
              <a:t>Use and understand Controls in a canvas app in Power Apps</a:t>
            </a:r>
          </a:p>
        </p:txBody>
      </p:sp>
      <p:sp>
        <p:nvSpPr>
          <p:cNvPr id="6" name="TextBox 5">
            <a:extLst>
              <a:ext uri="{FF2B5EF4-FFF2-40B4-BE49-F238E27FC236}">
                <a16:creationId xmlns:a16="http://schemas.microsoft.com/office/drawing/2014/main" id="{CE336004-2582-40DE-A15E-0CB5615F8206}"/>
              </a:ext>
            </a:extLst>
          </p:cNvPr>
          <p:cNvSpPr txBox="1"/>
          <p:nvPr/>
        </p:nvSpPr>
        <p:spPr>
          <a:xfrm>
            <a:off x="6163700" y="6078769"/>
            <a:ext cx="5440680" cy="618131"/>
          </a:xfrm>
          <a:prstGeom prst="rect">
            <a:avLst/>
          </a:prstGeom>
          <a:noFill/>
        </p:spPr>
        <p:txBody>
          <a:bodyPr wrap="square" lIns="0" tIns="0" rIns="0" bIns="0" rtlCol="0" anchor="ctr">
            <a:noAutofit/>
          </a:bodyPr>
          <a:lstStyle/>
          <a:p>
            <a:r>
              <a:rPr lang="en-US" sz="1800" dirty="0"/>
              <a:t>Document and test your Power Apps application</a:t>
            </a:r>
          </a:p>
        </p:txBody>
      </p:sp>
      <p:sp>
        <p:nvSpPr>
          <p:cNvPr id="20" name="TextBox 19">
            <a:extLst>
              <a:ext uri="{FF2B5EF4-FFF2-40B4-BE49-F238E27FC236}">
                <a16:creationId xmlns:a16="http://schemas.microsoft.com/office/drawing/2014/main" id="{05D154C2-9A46-4533-87A9-ED1B02A41156}"/>
              </a:ext>
            </a:extLst>
          </p:cNvPr>
          <p:cNvSpPr txBox="1"/>
          <p:nvPr/>
        </p:nvSpPr>
        <p:spPr>
          <a:xfrm>
            <a:off x="621470" y="1766888"/>
            <a:ext cx="5440680" cy="618131"/>
          </a:xfrm>
          <a:prstGeom prst="rect">
            <a:avLst/>
          </a:prstGeom>
          <a:noFill/>
        </p:spPr>
        <p:txBody>
          <a:bodyPr wrap="square" lIns="0" tIns="0" rIns="0" bIns="0" rtlCol="0" anchor="ctr">
            <a:noAutofit/>
          </a:bodyPr>
          <a:lstStyle/>
          <a:p>
            <a:r>
              <a:rPr lang="en-US" sz="1800" dirty="0"/>
              <a:t>Introduction to model-driven apps and Common Data Service</a:t>
            </a:r>
          </a:p>
        </p:txBody>
      </p:sp>
      <p:cxnSp>
        <p:nvCxnSpPr>
          <p:cNvPr id="21" name="Straight Connector 20">
            <a:extLst>
              <a:ext uri="{FF2B5EF4-FFF2-40B4-BE49-F238E27FC236}">
                <a16:creationId xmlns:a16="http://schemas.microsoft.com/office/drawing/2014/main" id="{5EC868EB-AB18-4B72-8965-91475A0E3BE8}"/>
              </a:ext>
              <a:ext uri="{C183D7F6-B498-43B3-948B-1728B52AA6E4}">
                <adec:decorative xmlns:adec="http://schemas.microsoft.com/office/drawing/2017/decorative" val="1"/>
              </a:ext>
            </a:extLst>
          </p:cNvPr>
          <p:cNvCxnSpPr>
            <a:cxnSpLocks/>
          </p:cNvCxnSpPr>
          <p:nvPr/>
        </p:nvCxnSpPr>
        <p:spPr>
          <a:xfrm>
            <a:off x="621470" y="2457658"/>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03DD212-2374-4B88-A287-9FDF2F6241AC}"/>
              </a:ext>
            </a:extLst>
          </p:cNvPr>
          <p:cNvSpPr txBox="1"/>
          <p:nvPr/>
        </p:nvSpPr>
        <p:spPr>
          <a:xfrm>
            <a:off x="621470" y="2530297"/>
            <a:ext cx="5440680" cy="618131"/>
          </a:xfrm>
          <a:prstGeom prst="rect">
            <a:avLst/>
          </a:prstGeom>
          <a:noFill/>
        </p:spPr>
        <p:txBody>
          <a:bodyPr wrap="square" lIns="0" tIns="0" rIns="0" bIns="0" rtlCol="0" anchor="ctr">
            <a:noAutofit/>
          </a:bodyPr>
          <a:lstStyle/>
          <a:p>
            <a:r>
              <a:rPr lang="en-US" sz="1800" dirty="0"/>
              <a:t>Get started with model-driven apps in Power Apps</a:t>
            </a:r>
          </a:p>
        </p:txBody>
      </p:sp>
      <p:cxnSp>
        <p:nvCxnSpPr>
          <p:cNvPr id="23" name="Straight Connector 22">
            <a:extLst>
              <a:ext uri="{FF2B5EF4-FFF2-40B4-BE49-F238E27FC236}">
                <a16:creationId xmlns:a16="http://schemas.microsoft.com/office/drawing/2014/main" id="{077484BC-7E40-4D09-9937-7D55D371D643}"/>
              </a:ext>
              <a:ext uri="{C183D7F6-B498-43B3-948B-1728B52AA6E4}">
                <adec:decorative xmlns:adec="http://schemas.microsoft.com/office/drawing/2017/decorative" val="1"/>
              </a:ext>
            </a:extLst>
          </p:cNvPr>
          <p:cNvCxnSpPr>
            <a:cxnSpLocks/>
          </p:cNvCxnSpPr>
          <p:nvPr/>
        </p:nvCxnSpPr>
        <p:spPr>
          <a:xfrm>
            <a:off x="621470" y="3221067"/>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BBE422-7203-4359-99F0-6BCE36295B49}"/>
              </a:ext>
            </a:extLst>
          </p:cNvPr>
          <p:cNvSpPr txBox="1"/>
          <p:nvPr/>
        </p:nvSpPr>
        <p:spPr>
          <a:xfrm>
            <a:off x="621470" y="3293706"/>
            <a:ext cx="5440680" cy="618131"/>
          </a:xfrm>
          <a:prstGeom prst="rect">
            <a:avLst/>
          </a:prstGeom>
          <a:noFill/>
        </p:spPr>
        <p:txBody>
          <a:bodyPr wrap="square" lIns="0" tIns="0" rIns="0" bIns="0" rtlCol="0" anchor="ctr">
            <a:noAutofit/>
          </a:bodyPr>
          <a:lstStyle/>
          <a:p>
            <a:r>
              <a:rPr lang="en-US" sz="1800" dirty="0"/>
              <a:t>Create and manage entities in Common Data Service</a:t>
            </a:r>
          </a:p>
        </p:txBody>
      </p:sp>
      <p:cxnSp>
        <p:nvCxnSpPr>
          <p:cNvPr id="25" name="Straight Connector 24">
            <a:extLst>
              <a:ext uri="{FF2B5EF4-FFF2-40B4-BE49-F238E27FC236}">
                <a16:creationId xmlns:a16="http://schemas.microsoft.com/office/drawing/2014/main" id="{D8C92AA2-BA80-4BFD-A61B-12586FC7A77C}"/>
              </a:ext>
              <a:ext uri="{C183D7F6-B498-43B3-948B-1728B52AA6E4}">
                <adec:decorative xmlns:adec="http://schemas.microsoft.com/office/drawing/2017/decorative" val="1"/>
              </a:ext>
            </a:extLst>
          </p:cNvPr>
          <p:cNvCxnSpPr>
            <a:cxnSpLocks/>
          </p:cNvCxnSpPr>
          <p:nvPr/>
        </p:nvCxnSpPr>
        <p:spPr>
          <a:xfrm>
            <a:off x="621470" y="398447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F1044AE-ED90-471B-9B26-DA2ACF0CBD65}"/>
              </a:ext>
            </a:extLst>
          </p:cNvPr>
          <p:cNvSpPr txBox="1"/>
          <p:nvPr/>
        </p:nvSpPr>
        <p:spPr>
          <a:xfrm>
            <a:off x="621470" y="4057116"/>
            <a:ext cx="5440680" cy="618131"/>
          </a:xfrm>
          <a:prstGeom prst="rect">
            <a:avLst/>
          </a:prstGeom>
          <a:noFill/>
        </p:spPr>
        <p:txBody>
          <a:bodyPr wrap="square" lIns="0" tIns="0" rIns="0" bIns="0" rtlCol="0" anchor="ctr">
            <a:noAutofit/>
          </a:bodyPr>
          <a:lstStyle/>
          <a:p>
            <a:r>
              <a:rPr lang="en-US" sz="1800" b="0" i="0" u="none" strike="noStrike" dirty="0">
                <a:solidFill>
                  <a:srgbClr val="000000"/>
                </a:solidFill>
                <a:effectLst/>
              </a:rPr>
              <a:t>Create and manage fields within an entity in Common Data Service</a:t>
            </a:r>
            <a:r>
              <a:rPr lang="en-US" sz="2000" dirty="0"/>
              <a:t> </a:t>
            </a:r>
            <a:endParaRPr lang="en-US" sz="1800" dirty="0"/>
          </a:p>
        </p:txBody>
      </p:sp>
      <p:cxnSp>
        <p:nvCxnSpPr>
          <p:cNvPr id="27" name="Straight Connector 26">
            <a:extLst>
              <a:ext uri="{FF2B5EF4-FFF2-40B4-BE49-F238E27FC236}">
                <a16:creationId xmlns:a16="http://schemas.microsoft.com/office/drawing/2014/main" id="{23835953-5D30-41DF-8FDD-E1B85EF02414}"/>
              </a:ext>
              <a:ext uri="{C183D7F6-B498-43B3-948B-1728B52AA6E4}">
                <adec:decorative xmlns:adec="http://schemas.microsoft.com/office/drawing/2017/decorative" val="1"/>
              </a:ext>
            </a:extLst>
          </p:cNvPr>
          <p:cNvCxnSpPr>
            <a:cxnSpLocks/>
          </p:cNvCxnSpPr>
          <p:nvPr/>
        </p:nvCxnSpPr>
        <p:spPr>
          <a:xfrm>
            <a:off x="621470" y="4675247"/>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E407E8-F54E-48BA-AC0A-B6523FB3421F}"/>
              </a:ext>
            </a:extLst>
          </p:cNvPr>
          <p:cNvSpPr txBox="1"/>
          <p:nvPr/>
        </p:nvSpPr>
        <p:spPr>
          <a:xfrm>
            <a:off x="621470" y="4702803"/>
            <a:ext cx="5440680" cy="618131"/>
          </a:xfrm>
          <a:prstGeom prst="rect">
            <a:avLst/>
          </a:prstGeom>
          <a:noFill/>
        </p:spPr>
        <p:txBody>
          <a:bodyPr wrap="square" lIns="0" tIns="0" rIns="0" bIns="0" rtlCol="0" anchor="ctr">
            <a:noAutofit/>
          </a:bodyPr>
          <a:lstStyle/>
          <a:p>
            <a:r>
              <a:rPr lang="en-US" sz="1800" dirty="0"/>
              <a:t>Working with option sets in Common Data Service</a:t>
            </a:r>
          </a:p>
        </p:txBody>
      </p:sp>
      <p:sp>
        <p:nvSpPr>
          <p:cNvPr id="29" name="TextBox 28">
            <a:extLst>
              <a:ext uri="{FF2B5EF4-FFF2-40B4-BE49-F238E27FC236}">
                <a16:creationId xmlns:a16="http://schemas.microsoft.com/office/drawing/2014/main" id="{83140EC6-96FF-43B7-9457-AB186C8FA801}"/>
              </a:ext>
            </a:extLst>
          </p:cNvPr>
          <p:cNvSpPr txBox="1"/>
          <p:nvPr/>
        </p:nvSpPr>
        <p:spPr>
          <a:xfrm>
            <a:off x="621470" y="5442198"/>
            <a:ext cx="5440680" cy="618131"/>
          </a:xfrm>
          <a:prstGeom prst="rect">
            <a:avLst/>
          </a:prstGeom>
          <a:noFill/>
        </p:spPr>
        <p:txBody>
          <a:bodyPr wrap="square" lIns="0" tIns="0" rIns="0" bIns="0" rtlCol="0" anchor="ctr">
            <a:noAutofit/>
          </a:bodyPr>
          <a:lstStyle/>
          <a:p>
            <a:r>
              <a:rPr lang="en-US" sz="1800" dirty="0"/>
              <a:t>Create a relationship between entities in Common Data Service</a:t>
            </a:r>
          </a:p>
        </p:txBody>
      </p:sp>
      <p:sp>
        <p:nvSpPr>
          <p:cNvPr id="30" name="TextBox 29">
            <a:extLst>
              <a:ext uri="{FF2B5EF4-FFF2-40B4-BE49-F238E27FC236}">
                <a16:creationId xmlns:a16="http://schemas.microsoft.com/office/drawing/2014/main" id="{784B4C9A-B4F8-4624-8F82-D8FE7140BBA1}"/>
              </a:ext>
            </a:extLst>
          </p:cNvPr>
          <p:cNvSpPr txBox="1"/>
          <p:nvPr/>
        </p:nvSpPr>
        <p:spPr>
          <a:xfrm>
            <a:off x="621470" y="6078769"/>
            <a:ext cx="5440680" cy="618131"/>
          </a:xfrm>
          <a:prstGeom prst="rect">
            <a:avLst/>
          </a:prstGeom>
          <a:noFill/>
        </p:spPr>
        <p:txBody>
          <a:bodyPr wrap="square" lIns="0" tIns="0" rIns="0" bIns="0" rtlCol="0" anchor="ctr">
            <a:noAutofit/>
          </a:bodyPr>
          <a:lstStyle/>
          <a:p>
            <a:r>
              <a:rPr lang="en-US" sz="1800" dirty="0"/>
              <a:t>Create and define calculation or rollup fields in Common Data Service</a:t>
            </a:r>
          </a:p>
        </p:txBody>
      </p:sp>
      <p:cxnSp>
        <p:nvCxnSpPr>
          <p:cNvPr id="31" name="Straight Connector 30">
            <a:extLst>
              <a:ext uri="{FF2B5EF4-FFF2-40B4-BE49-F238E27FC236}">
                <a16:creationId xmlns:a16="http://schemas.microsoft.com/office/drawing/2014/main" id="{9F62DDC1-0026-4997-A26F-80D9C7905A9D}"/>
              </a:ext>
              <a:ext uri="{C183D7F6-B498-43B3-948B-1728B52AA6E4}">
                <adec:decorative xmlns:adec="http://schemas.microsoft.com/office/drawing/2017/decorative" val="1"/>
              </a:ext>
            </a:extLst>
          </p:cNvPr>
          <p:cNvCxnSpPr>
            <a:cxnSpLocks/>
          </p:cNvCxnSpPr>
          <p:nvPr/>
        </p:nvCxnSpPr>
        <p:spPr>
          <a:xfrm>
            <a:off x="586740" y="539778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458930-A5AC-43A4-B6E3-6F2059104CA5}"/>
              </a:ext>
              <a:ext uri="{C183D7F6-B498-43B3-948B-1728B52AA6E4}">
                <adec:decorative xmlns:adec="http://schemas.microsoft.com/office/drawing/2017/decorative" val="1"/>
              </a:ext>
            </a:extLst>
          </p:cNvPr>
          <p:cNvCxnSpPr>
            <a:cxnSpLocks/>
          </p:cNvCxnSpPr>
          <p:nvPr/>
        </p:nvCxnSpPr>
        <p:spPr>
          <a:xfrm>
            <a:off x="570397" y="6090303"/>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2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50994"/>
            <a:ext cx="11018520" cy="553998"/>
          </a:xfrm>
        </p:spPr>
        <p:txBody>
          <a:bodyPr/>
          <a:lstStyle/>
          <a:p>
            <a:r>
              <a:rPr lang="bs-Latn-BA" dirty="0"/>
              <a:t>Course agenda</a:t>
            </a:r>
            <a:r>
              <a:rPr lang="en-US" dirty="0"/>
              <a:t> </a:t>
            </a:r>
          </a:p>
        </p:txBody>
      </p:sp>
      <p:sp>
        <p:nvSpPr>
          <p:cNvPr id="13" name="Rectangle 12">
            <a:extLst>
              <a:ext uri="{FF2B5EF4-FFF2-40B4-BE49-F238E27FC236}">
                <a16:creationId xmlns:a16="http://schemas.microsoft.com/office/drawing/2014/main" id="{DAD4639D-0D57-4847-9616-EF735825E28F}"/>
              </a:ext>
            </a:extLst>
          </p:cNvPr>
          <p:cNvSpPr/>
          <p:nvPr/>
        </p:nvSpPr>
        <p:spPr bwMode="auto">
          <a:xfrm>
            <a:off x="578687" y="1230483"/>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3: Master advance techniques and data options in canvas apps</a:t>
            </a:r>
          </a:p>
        </p:txBody>
      </p:sp>
      <p:sp>
        <p:nvSpPr>
          <p:cNvPr id="15" name="TextBox 14">
            <a:extLst>
              <a:ext uri="{FF2B5EF4-FFF2-40B4-BE49-F238E27FC236}">
                <a16:creationId xmlns:a16="http://schemas.microsoft.com/office/drawing/2014/main" id="{3E5F9709-FD7D-47B1-ABD4-FF8B8034D385}"/>
              </a:ext>
            </a:extLst>
          </p:cNvPr>
          <p:cNvSpPr txBox="1"/>
          <p:nvPr/>
        </p:nvSpPr>
        <p:spPr>
          <a:xfrm>
            <a:off x="578687" y="1806126"/>
            <a:ext cx="5440680" cy="618131"/>
          </a:xfrm>
          <a:prstGeom prst="rect">
            <a:avLst/>
          </a:prstGeom>
          <a:noFill/>
        </p:spPr>
        <p:txBody>
          <a:bodyPr wrap="square" lIns="0" tIns="0" rIns="0" bIns="0" rtlCol="0" anchor="ctr">
            <a:noAutofit/>
          </a:bodyPr>
          <a:lstStyle/>
          <a:p>
            <a:r>
              <a:rPr lang="en-US" sz="1800" dirty="0"/>
              <a:t>Use imperative development techniques</a:t>
            </a:r>
          </a:p>
        </p:txBody>
      </p:sp>
      <p:cxnSp>
        <p:nvCxnSpPr>
          <p:cNvPr id="16" name="Straight Connector 15">
            <a:extLst>
              <a:ext uri="{FF2B5EF4-FFF2-40B4-BE49-F238E27FC236}">
                <a16:creationId xmlns:a16="http://schemas.microsoft.com/office/drawing/2014/main" id="{1F82E93B-6D17-4DA7-8B56-7700C6C8141D}"/>
              </a:ext>
              <a:ext uri="{C183D7F6-B498-43B3-948B-1728B52AA6E4}">
                <adec:decorative xmlns:adec="http://schemas.microsoft.com/office/drawing/2017/decorative" val="1"/>
              </a:ext>
            </a:extLst>
          </p:cNvPr>
          <p:cNvCxnSpPr>
            <a:cxnSpLocks/>
          </p:cNvCxnSpPr>
          <p:nvPr/>
        </p:nvCxnSpPr>
        <p:spPr>
          <a:xfrm>
            <a:off x="578687" y="249689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87993C-CC47-4D9B-94CC-4134C08FF44A}"/>
              </a:ext>
            </a:extLst>
          </p:cNvPr>
          <p:cNvSpPr txBox="1"/>
          <p:nvPr/>
        </p:nvSpPr>
        <p:spPr>
          <a:xfrm>
            <a:off x="578687" y="2569179"/>
            <a:ext cx="5440680" cy="618131"/>
          </a:xfrm>
          <a:prstGeom prst="rect">
            <a:avLst/>
          </a:prstGeom>
          <a:noFill/>
        </p:spPr>
        <p:txBody>
          <a:bodyPr wrap="square" lIns="0" tIns="0" rIns="0" bIns="0" rtlCol="0" anchor="ctr">
            <a:noAutofit/>
          </a:bodyPr>
          <a:lstStyle/>
          <a:p>
            <a:r>
              <a:rPr lang="en-US" sz="1800" dirty="0"/>
              <a:t>Author an advanced formula that uses tables, records, and collections in a canvas app in Power Apps</a:t>
            </a:r>
          </a:p>
        </p:txBody>
      </p:sp>
      <p:cxnSp>
        <p:nvCxnSpPr>
          <p:cNvPr id="19" name="Straight Connector 18">
            <a:extLst>
              <a:ext uri="{FF2B5EF4-FFF2-40B4-BE49-F238E27FC236}">
                <a16:creationId xmlns:a16="http://schemas.microsoft.com/office/drawing/2014/main" id="{8F25AB84-9B66-4343-96EA-1D23AA0A5F99}"/>
              </a:ext>
              <a:ext uri="{C183D7F6-B498-43B3-948B-1728B52AA6E4}">
                <adec:decorative xmlns:adec="http://schemas.microsoft.com/office/drawing/2017/decorative" val="1"/>
              </a:ext>
            </a:extLst>
          </p:cNvPr>
          <p:cNvCxnSpPr>
            <a:cxnSpLocks/>
          </p:cNvCxnSpPr>
          <p:nvPr/>
        </p:nvCxnSpPr>
        <p:spPr>
          <a:xfrm>
            <a:off x="578687" y="326030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E56BE4-7910-47CF-B9B9-5F116EFB9E66}"/>
              </a:ext>
            </a:extLst>
          </p:cNvPr>
          <p:cNvSpPr txBox="1"/>
          <p:nvPr/>
        </p:nvSpPr>
        <p:spPr>
          <a:xfrm>
            <a:off x="578687" y="3332232"/>
            <a:ext cx="5440680" cy="618131"/>
          </a:xfrm>
          <a:prstGeom prst="rect">
            <a:avLst/>
          </a:prstGeom>
          <a:noFill/>
        </p:spPr>
        <p:txBody>
          <a:bodyPr wrap="square" lIns="0" tIns="0" rIns="0" bIns="0" rtlCol="0" anchor="ctr">
            <a:noAutofit/>
          </a:bodyPr>
          <a:lstStyle/>
          <a:p>
            <a:r>
              <a:rPr lang="en-US" sz="1800" dirty="0"/>
              <a:t>Perform custom updates in a Power Apps canvas app</a:t>
            </a:r>
          </a:p>
        </p:txBody>
      </p:sp>
      <p:sp>
        <p:nvSpPr>
          <p:cNvPr id="14" name="Rectangle 13">
            <a:extLst>
              <a:ext uri="{FF2B5EF4-FFF2-40B4-BE49-F238E27FC236}">
                <a16:creationId xmlns:a16="http://schemas.microsoft.com/office/drawing/2014/main" id="{49D1C434-AF72-49D0-968C-305FFF76B424}"/>
              </a:ext>
            </a:extLst>
          </p:cNvPr>
          <p:cNvSpPr/>
          <p:nvPr/>
        </p:nvSpPr>
        <p:spPr bwMode="auto">
          <a:xfrm>
            <a:off x="6171990" y="1230483"/>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4: Automate a business process using Power Automate</a:t>
            </a:r>
          </a:p>
        </p:txBody>
      </p:sp>
      <p:sp>
        <p:nvSpPr>
          <p:cNvPr id="21" name="TextBox 20">
            <a:extLst>
              <a:ext uri="{FF2B5EF4-FFF2-40B4-BE49-F238E27FC236}">
                <a16:creationId xmlns:a16="http://schemas.microsoft.com/office/drawing/2014/main" id="{40004E31-EF15-4E6A-B129-724369A653BE}"/>
              </a:ext>
            </a:extLst>
          </p:cNvPr>
          <p:cNvSpPr txBox="1"/>
          <p:nvPr/>
        </p:nvSpPr>
        <p:spPr>
          <a:xfrm>
            <a:off x="6169587" y="1806126"/>
            <a:ext cx="5440680" cy="618131"/>
          </a:xfrm>
          <a:prstGeom prst="rect">
            <a:avLst/>
          </a:prstGeom>
          <a:noFill/>
        </p:spPr>
        <p:txBody>
          <a:bodyPr wrap="square" lIns="0" tIns="0" rIns="0" bIns="0" rtlCol="0" anchor="ctr">
            <a:noAutofit/>
          </a:bodyPr>
          <a:lstStyle/>
          <a:p>
            <a:r>
              <a:rPr lang="en-US" sz="1800" dirty="0"/>
              <a:t>Get started with Power Automate</a:t>
            </a:r>
          </a:p>
        </p:txBody>
      </p:sp>
      <p:cxnSp>
        <p:nvCxnSpPr>
          <p:cNvPr id="22" name="Straight Connector 21">
            <a:extLst>
              <a:ext uri="{FF2B5EF4-FFF2-40B4-BE49-F238E27FC236}">
                <a16:creationId xmlns:a16="http://schemas.microsoft.com/office/drawing/2014/main" id="{DA9A6326-8DCE-4F21-83BA-8418B5F0CCF0}"/>
              </a:ext>
              <a:ext uri="{C183D7F6-B498-43B3-948B-1728B52AA6E4}">
                <adec:decorative xmlns:adec="http://schemas.microsoft.com/office/drawing/2017/decorative" val="1"/>
              </a:ext>
            </a:extLst>
          </p:cNvPr>
          <p:cNvCxnSpPr>
            <a:cxnSpLocks/>
          </p:cNvCxnSpPr>
          <p:nvPr/>
        </p:nvCxnSpPr>
        <p:spPr>
          <a:xfrm>
            <a:off x="6169587" y="249689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E73656-E038-4E78-AFA8-68E746A45EB6}"/>
              </a:ext>
            </a:extLst>
          </p:cNvPr>
          <p:cNvSpPr txBox="1"/>
          <p:nvPr/>
        </p:nvSpPr>
        <p:spPr>
          <a:xfrm>
            <a:off x="6169587" y="2569535"/>
            <a:ext cx="5440680" cy="618131"/>
          </a:xfrm>
          <a:prstGeom prst="rect">
            <a:avLst/>
          </a:prstGeom>
          <a:noFill/>
        </p:spPr>
        <p:txBody>
          <a:bodyPr wrap="square" lIns="0" tIns="0" rIns="0" bIns="0" rtlCol="0" anchor="ctr">
            <a:noAutofit/>
          </a:bodyPr>
          <a:lstStyle/>
          <a:p>
            <a:r>
              <a:rPr lang="en-US" sz="1800" dirty="0"/>
              <a:t>Build more complex flows with Power Automate</a:t>
            </a:r>
          </a:p>
        </p:txBody>
      </p:sp>
      <p:cxnSp>
        <p:nvCxnSpPr>
          <p:cNvPr id="24" name="Straight Connector 23">
            <a:extLst>
              <a:ext uri="{FF2B5EF4-FFF2-40B4-BE49-F238E27FC236}">
                <a16:creationId xmlns:a16="http://schemas.microsoft.com/office/drawing/2014/main" id="{C8136E25-EC1C-43B6-A15A-C13AE411294D}"/>
              </a:ext>
              <a:ext uri="{C183D7F6-B498-43B3-948B-1728B52AA6E4}">
                <adec:decorative xmlns:adec="http://schemas.microsoft.com/office/drawing/2017/decorative" val="1"/>
              </a:ext>
            </a:extLst>
          </p:cNvPr>
          <p:cNvCxnSpPr>
            <a:cxnSpLocks/>
          </p:cNvCxnSpPr>
          <p:nvPr/>
        </p:nvCxnSpPr>
        <p:spPr>
          <a:xfrm>
            <a:off x="6169587" y="326030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5FB7E0-55CF-4EFE-BEED-86524DE77CE7}"/>
              </a:ext>
            </a:extLst>
          </p:cNvPr>
          <p:cNvSpPr txBox="1"/>
          <p:nvPr/>
        </p:nvSpPr>
        <p:spPr>
          <a:xfrm>
            <a:off x="6169587" y="3332944"/>
            <a:ext cx="5440680" cy="618131"/>
          </a:xfrm>
          <a:prstGeom prst="rect">
            <a:avLst/>
          </a:prstGeom>
          <a:noFill/>
        </p:spPr>
        <p:txBody>
          <a:bodyPr wrap="square" lIns="0" tIns="0" rIns="0" bIns="0" rtlCol="0" anchor="ctr">
            <a:noAutofit/>
          </a:bodyPr>
          <a:lstStyle/>
          <a:p>
            <a:r>
              <a:rPr lang="en-US" sz="1800" dirty="0"/>
              <a:t>Introduction to business process flows</a:t>
            </a:r>
          </a:p>
        </p:txBody>
      </p:sp>
      <p:cxnSp>
        <p:nvCxnSpPr>
          <p:cNvPr id="29" name="Straight Connector 28">
            <a:extLst>
              <a:ext uri="{FF2B5EF4-FFF2-40B4-BE49-F238E27FC236}">
                <a16:creationId xmlns:a16="http://schemas.microsoft.com/office/drawing/2014/main" id="{F8B0EADD-B92C-4F2C-8DB6-9D4EECD0EDF6}"/>
              </a:ext>
              <a:ext uri="{C183D7F6-B498-43B3-948B-1728B52AA6E4}">
                <adec:decorative xmlns:adec="http://schemas.microsoft.com/office/drawing/2017/decorative" val="1"/>
              </a:ext>
            </a:extLst>
          </p:cNvPr>
          <p:cNvCxnSpPr>
            <a:cxnSpLocks/>
          </p:cNvCxnSpPr>
          <p:nvPr/>
        </p:nvCxnSpPr>
        <p:spPr>
          <a:xfrm>
            <a:off x="6169587" y="4023714"/>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6CB5A7-B068-42FD-B0D0-5FE62D76B755}"/>
              </a:ext>
            </a:extLst>
          </p:cNvPr>
          <p:cNvSpPr txBox="1"/>
          <p:nvPr/>
        </p:nvSpPr>
        <p:spPr>
          <a:xfrm>
            <a:off x="6169587" y="4058599"/>
            <a:ext cx="5440680" cy="618131"/>
          </a:xfrm>
          <a:prstGeom prst="rect">
            <a:avLst/>
          </a:prstGeom>
          <a:noFill/>
        </p:spPr>
        <p:txBody>
          <a:bodyPr wrap="square" lIns="0" tIns="0" rIns="0" bIns="0" rtlCol="0" anchor="ctr">
            <a:noAutofit/>
          </a:bodyPr>
          <a:lstStyle/>
          <a:p>
            <a:r>
              <a:rPr lang="en-US" sz="1800" dirty="0"/>
              <a:t>Create an immersive business process flow</a:t>
            </a:r>
          </a:p>
        </p:txBody>
      </p:sp>
      <p:sp>
        <p:nvSpPr>
          <p:cNvPr id="26" name="TextBox 25">
            <a:extLst>
              <a:ext uri="{FF2B5EF4-FFF2-40B4-BE49-F238E27FC236}">
                <a16:creationId xmlns:a16="http://schemas.microsoft.com/office/drawing/2014/main" id="{D81ADD19-91FA-4C95-BB61-B854799A1B0B}"/>
              </a:ext>
            </a:extLst>
          </p:cNvPr>
          <p:cNvSpPr txBox="1"/>
          <p:nvPr/>
        </p:nvSpPr>
        <p:spPr>
          <a:xfrm>
            <a:off x="570835" y="3985960"/>
            <a:ext cx="5440680" cy="618131"/>
          </a:xfrm>
          <a:prstGeom prst="rect">
            <a:avLst/>
          </a:prstGeom>
          <a:noFill/>
        </p:spPr>
        <p:txBody>
          <a:bodyPr wrap="square" lIns="0" tIns="0" rIns="0" bIns="0" rtlCol="0" anchor="ctr">
            <a:noAutofit/>
          </a:bodyPr>
          <a:lstStyle/>
          <a:p>
            <a:r>
              <a:rPr lang="en-US" sz="1800" dirty="0"/>
              <a:t>Complete testing and performance checks</a:t>
            </a:r>
          </a:p>
        </p:txBody>
      </p:sp>
      <p:cxnSp>
        <p:nvCxnSpPr>
          <p:cNvPr id="28" name="Straight Connector 27">
            <a:extLst>
              <a:ext uri="{FF2B5EF4-FFF2-40B4-BE49-F238E27FC236}">
                <a16:creationId xmlns:a16="http://schemas.microsoft.com/office/drawing/2014/main" id="{6F758A39-C3A1-4225-8A4C-26089F177467}"/>
              </a:ext>
              <a:ext uri="{C183D7F6-B498-43B3-948B-1728B52AA6E4}">
                <adec:decorative xmlns:adec="http://schemas.microsoft.com/office/drawing/2017/decorative" val="1"/>
              </a:ext>
            </a:extLst>
          </p:cNvPr>
          <p:cNvCxnSpPr>
            <a:cxnSpLocks/>
          </p:cNvCxnSpPr>
          <p:nvPr/>
        </p:nvCxnSpPr>
        <p:spPr>
          <a:xfrm>
            <a:off x="576284" y="4640411"/>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EB0A5EC-7615-4C5F-90BF-763228DF02FC}"/>
              </a:ext>
            </a:extLst>
          </p:cNvPr>
          <p:cNvSpPr txBox="1"/>
          <p:nvPr/>
        </p:nvSpPr>
        <p:spPr>
          <a:xfrm>
            <a:off x="576284" y="4713050"/>
            <a:ext cx="5440680" cy="618131"/>
          </a:xfrm>
          <a:prstGeom prst="rect">
            <a:avLst/>
          </a:prstGeom>
          <a:noFill/>
        </p:spPr>
        <p:txBody>
          <a:bodyPr wrap="square" lIns="0" tIns="0" rIns="0" bIns="0" rtlCol="0" anchor="ctr">
            <a:noAutofit/>
          </a:bodyPr>
          <a:lstStyle/>
          <a:p>
            <a:r>
              <a:rPr lang="en-US" sz="1800" dirty="0"/>
              <a:t>Work with relational data in a Power Apps canvas app</a:t>
            </a:r>
          </a:p>
        </p:txBody>
      </p:sp>
      <p:cxnSp>
        <p:nvCxnSpPr>
          <p:cNvPr id="31" name="Straight Connector 30">
            <a:extLst>
              <a:ext uri="{FF2B5EF4-FFF2-40B4-BE49-F238E27FC236}">
                <a16:creationId xmlns:a16="http://schemas.microsoft.com/office/drawing/2014/main" id="{05D8D255-6A6D-4E26-A223-3D1A9BC1DAB1}"/>
              </a:ext>
              <a:ext uri="{C183D7F6-B498-43B3-948B-1728B52AA6E4}">
                <adec:decorative xmlns:adec="http://schemas.microsoft.com/office/drawing/2017/decorative" val="1"/>
              </a:ext>
            </a:extLst>
          </p:cNvPr>
          <p:cNvCxnSpPr>
            <a:cxnSpLocks/>
          </p:cNvCxnSpPr>
          <p:nvPr/>
        </p:nvCxnSpPr>
        <p:spPr>
          <a:xfrm>
            <a:off x="576284" y="5403820"/>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8EC787-E661-4616-B037-C427CCD75E99}"/>
              </a:ext>
            </a:extLst>
          </p:cNvPr>
          <p:cNvSpPr txBox="1"/>
          <p:nvPr/>
        </p:nvSpPr>
        <p:spPr>
          <a:xfrm>
            <a:off x="576284" y="5476459"/>
            <a:ext cx="5440680" cy="618131"/>
          </a:xfrm>
          <a:prstGeom prst="rect">
            <a:avLst/>
          </a:prstGeom>
          <a:noFill/>
        </p:spPr>
        <p:txBody>
          <a:bodyPr wrap="square" lIns="0" tIns="0" rIns="0" bIns="0" rtlCol="0" anchor="ctr">
            <a:noAutofit/>
          </a:bodyPr>
          <a:lstStyle/>
          <a:p>
            <a:r>
              <a:rPr lang="en-US" sz="1800" dirty="0"/>
              <a:t>Connecting to other data in a Power Apps canvas app</a:t>
            </a:r>
          </a:p>
        </p:txBody>
      </p:sp>
      <p:cxnSp>
        <p:nvCxnSpPr>
          <p:cNvPr id="33" name="Straight Connector 32">
            <a:extLst>
              <a:ext uri="{FF2B5EF4-FFF2-40B4-BE49-F238E27FC236}">
                <a16:creationId xmlns:a16="http://schemas.microsoft.com/office/drawing/2014/main" id="{0D4FD961-2374-4AD2-AF3A-4781373CFDD5}"/>
              </a:ext>
              <a:ext uri="{C183D7F6-B498-43B3-948B-1728B52AA6E4}">
                <adec:decorative xmlns:adec="http://schemas.microsoft.com/office/drawing/2017/decorative" val="1"/>
              </a:ext>
            </a:extLst>
          </p:cNvPr>
          <p:cNvCxnSpPr>
            <a:cxnSpLocks/>
          </p:cNvCxnSpPr>
          <p:nvPr/>
        </p:nvCxnSpPr>
        <p:spPr>
          <a:xfrm>
            <a:off x="576284" y="6167229"/>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B4EF63C-CD84-48B4-9B0A-108A6C6F42D7}"/>
              </a:ext>
            </a:extLst>
          </p:cNvPr>
          <p:cNvSpPr txBox="1"/>
          <p:nvPr/>
        </p:nvSpPr>
        <p:spPr>
          <a:xfrm>
            <a:off x="576284" y="6239869"/>
            <a:ext cx="5440680" cy="618131"/>
          </a:xfrm>
          <a:prstGeom prst="rect">
            <a:avLst/>
          </a:prstGeom>
          <a:noFill/>
        </p:spPr>
        <p:txBody>
          <a:bodyPr wrap="square" lIns="0" tIns="0" rIns="0" bIns="0" rtlCol="0" anchor="ctr">
            <a:noAutofit/>
          </a:bodyPr>
          <a:lstStyle/>
          <a:p>
            <a:r>
              <a:rPr lang="en-US" sz="1800" dirty="0"/>
              <a:t>Use custom connectors in a Power Apps canvas app</a:t>
            </a:r>
          </a:p>
        </p:txBody>
      </p:sp>
      <p:cxnSp>
        <p:nvCxnSpPr>
          <p:cNvPr id="35" name="Straight Connector 34">
            <a:extLst>
              <a:ext uri="{FF2B5EF4-FFF2-40B4-BE49-F238E27FC236}">
                <a16:creationId xmlns:a16="http://schemas.microsoft.com/office/drawing/2014/main" id="{62435BBB-0A97-4212-B16B-309B45005F9C}"/>
              </a:ext>
              <a:ext uri="{C183D7F6-B498-43B3-948B-1728B52AA6E4}">
                <adec:decorative xmlns:adec="http://schemas.microsoft.com/office/drawing/2017/decorative" val="1"/>
              </a:ext>
            </a:extLst>
          </p:cNvPr>
          <p:cNvCxnSpPr>
            <a:cxnSpLocks/>
          </p:cNvCxnSpPr>
          <p:nvPr/>
        </p:nvCxnSpPr>
        <p:spPr>
          <a:xfrm>
            <a:off x="576284" y="4023714"/>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8F21F2B-CCC7-4378-8FF3-108474F337E3}"/>
              </a:ext>
              <a:ext uri="{C183D7F6-B498-43B3-948B-1728B52AA6E4}">
                <adec:decorative xmlns:adec="http://schemas.microsoft.com/office/drawing/2017/decorative" val="1"/>
              </a:ext>
            </a:extLst>
          </p:cNvPr>
          <p:cNvCxnSpPr>
            <a:cxnSpLocks/>
          </p:cNvCxnSpPr>
          <p:nvPr/>
        </p:nvCxnSpPr>
        <p:spPr>
          <a:xfrm>
            <a:off x="6175036" y="4640411"/>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88A057D-8DEE-49C2-A9A3-0CC14B1E30E1}"/>
              </a:ext>
            </a:extLst>
          </p:cNvPr>
          <p:cNvSpPr txBox="1"/>
          <p:nvPr/>
        </p:nvSpPr>
        <p:spPr>
          <a:xfrm>
            <a:off x="6175036" y="4713050"/>
            <a:ext cx="5440680" cy="618131"/>
          </a:xfrm>
          <a:prstGeom prst="rect">
            <a:avLst/>
          </a:prstGeom>
          <a:noFill/>
        </p:spPr>
        <p:txBody>
          <a:bodyPr wrap="square" lIns="0" tIns="0" rIns="0" bIns="0" rtlCol="0" anchor="ctr">
            <a:noAutofit/>
          </a:bodyPr>
          <a:lstStyle/>
          <a:p>
            <a:r>
              <a:rPr lang="en-US" sz="1800" dirty="0"/>
              <a:t>Understand advanced business process flow concepts</a:t>
            </a:r>
          </a:p>
        </p:txBody>
      </p:sp>
      <p:cxnSp>
        <p:nvCxnSpPr>
          <p:cNvPr id="38" name="Straight Connector 37">
            <a:extLst>
              <a:ext uri="{FF2B5EF4-FFF2-40B4-BE49-F238E27FC236}">
                <a16:creationId xmlns:a16="http://schemas.microsoft.com/office/drawing/2014/main" id="{A9F6F079-30C3-4CEA-9899-EBE99625D31C}"/>
              </a:ext>
              <a:ext uri="{C183D7F6-B498-43B3-948B-1728B52AA6E4}">
                <adec:decorative xmlns:adec="http://schemas.microsoft.com/office/drawing/2017/decorative" val="1"/>
              </a:ext>
            </a:extLst>
          </p:cNvPr>
          <p:cNvCxnSpPr>
            <a:cxnSpLocks/>
          </p:cNvCxnSpPr>
          <p:nvPr/>
        </p:nvCxnSpPr>
        <p:spPr>
          <a:xfrm>
            <a:off x="6175036" y="5403820"/>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9A94EF-563B-47F6-B9F0-C46A45A7FAE8}"/>
              </a:ext>
            </a:extLst>
          </p:cNvPr>
          <p:cNvSpPr txBox="1"/>
          <p:nvPr/>
        </p:nvSpPr>
        <p:spPr>
          <a:xfrm>
            <a:off x="6175036" y="5476459"/>
            <a:ext cx="5440680" cy="618131"/>
          </a:xfrm>
          <a:prstGeom prst="rect">
            <a:avLst/>
          </a:prstGeom>
          <a:noFill/>
        </p:spPr>
        <p:txBody>
          <a:bodyPr wrap="square" lIns="0" tIns="0" rIns="0" bIns="0" rtlCol="0" anchor="ctr">
            <a:noAutofit/>
          </a:bodyPr>
          <a:lstStyle/>
          <a:p>
            <a:r>
              <a:rPr lang="en-US" sz="1800" dirty="0"/>
              <a:t>Introduction to expressions in Power Automate</a:t>
            </a:r>
          </a:p>
        </p:txBody>
      </p:sp>
    </p:spTree>
    <p:extLst>
      <p:ext uri="{BB962C8B-B14F-4D97-AF65-F5344CB8AC3E}">
        <p14:creationId xmlns:p14="http://schemas.microsoft.com/office/powerpoint/2010/main" val="24647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606E-5AD9-45C9-B54A-DC88ED5D9039}"/>
              </a:ext>
            </a:extLst>
          </p:cNvPr>
          <p:cNvSpPr>
            <a:spLocks noGrp="1"/>
          </p:cNvSpPr>
          <p:nvPr>
            <p:ph type="title"/>
          </p:nvPr>
        </p:nvSpPr>
        <p:spPr/>
        <p:txBody>
          <a:bodyPr/>
          <a:lstStyle/>
          <a:p>
            <a:r>
              <a:rPr lang="en-US" dirty="0"/>
              <a:t>Course agenda  </a:t>
            </a:r>
          </a:p>
        </p:txBody>
      </p:sp>
      <p:sp>
        <p:nvSpPr>
          <p:cNvPr id="25" name="Rectangle 24">
            <a:extLst>
              <a:ext uri="{FF2B5EF4-FFF2-40B4-BE49-F238E27FC236}">
                <a16:creationId xmlns:a16="http://schemas.microsoft.com/office/drawing/2014/main" id="{1A3DC189-FCF9-4CFE-989F-9337C2ABE4CC}"/>
              </a:ext>
            </a:extLst>
          </p:cNvPr>
          <p:cNvSpPr/>
          <p:nvPr/>
        </p:nvSpPr>
        <p:spPr bwMode="auto">
          <a:xfrm>
            <a:off x="580210" y="1436689"/>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5: Introduction to developing with Power Platform</a:t>
            </a:r>
          </a:p>
        </p:txBody>
      </p:sp>
      <p:sp>
        <p:nvSpPr>
          <p:cNvPr id="27" name="TextBox 26">
            <a:extLst>
              <a:ext uri="{FF2B5EF4-FFF2-40B4-BE49-F238E27FC236}">
                <a16:creationId xmlns:a16="http://schemas.microsoft.com/office/drawing/2014/main" id="{872291DD-D061-40C5-8D80-5348BF871DCD}"/>
              </a:ext>
            </a:extLst>
          </p:cNvPr>
          <p:cNvSpPr txBox="1"/>
          <p:nvPr/>
        </p:nvSpPr>
        <p:spPr>
          <a:xfrm>
            <a:off x="580210" y="2012332"/>
            <a:ext cx="5440680" cy="618131"/>
          </a:xfrm>
          <a:prstGeom prst="rect">
            <a:avLst/>
          </a:prstGeom>
          <a:noFill/>
        </p:spPr>
        <p:txBody>
          <a:bodyPr wrap="square" lIns="0" tIns="0" rIns="0" bIns="0" rtlCol="0" anchor="ctr">
            <a:noAutofit/>
          </a:bodyPr>
          <a:lstStyle/>
          <a:p>
            <a:r>
              <a:rPr lang="en-US" sz="1800" dirty="0"/>
              <a:t>Introduction to Power Platform developer resources</a:t>
            </a:r>
          </a:p>
        </p:txBody>
      </p:sp>
      <p:cxnSp>
        <p:nvCxnSpPr>
          <p:cNvPr id="28" name="Straight Connector 27">
            <a:extLst>
              <a:ext uri="{FF2B5EF4-FFF2-40B4-BE49-F238E27FC236}">
                <a16:creationId xmlns:a16="http://schemas.microsoft.com/office/drawing/2014/main" id="{889B7440-C6C6-4FF0-A402-65C548A1867C}"/>
              </a:ext>
              <a:ext uri="{C183D7F6-B498-43B3-948B-1728B52AA6E4}">
                <adec:decorative xmlns:adec="http://schemas.microsoft.com/office/drawing/2017/decorative" val="1"/>
              </a:ext>
            </a:extLst>
          </p:cNvPr>
          <p:cNvCxnSpPr>
            <a:cxnSpLocks/>
          </p:cNvCxnSpPr>
          <p:nvPr/>
        </p:nvCxnSpPr>
        <p:spPr>
          <a:xfrm>
            <a:off x="580210" y="2703102"/>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CBB7E1-7F62-4322-B8CF-E65681E55FF5}"/>
              </a:ext>
            </a:extLst>
          </p:cNvPr>
          <p:cNvSpPr txBox="1"/>
          <p:nvPr/>
        </p:nvSpPr>
        <p:spPr>
          <a:xfrm>
            <a:off x="580210" y="2775385"/>
            <a:ext cx="5440680" cy="618131"/>
          </a:xfrm>
          <a:prstGeom prst="rect">
            <a:avLst/>
          </a:prstGeom>
          <a:noFill/>
        </p:spPr>
        <p:txBody>
          <a:bodyPr wrap="square" lIns="0" tIns="0" rIns="0" bIns="0" rtlCol="0" anchor="ctr">
            <a:noAutofit/>
          </a:bodyPr>
          <a:lstStyle/>
          <a:p>
            <a:r>
              <a:rPr lang="en-US" sz="1800" dirty="0"/>
              <a:t>Use developer tools to extend the Power Platform</a:t>
            </a:r>
          </a:p>
        </p:txBody>
      </p:sp>
      <p:cxnSp>
        <p:nvCxnSpPr>
          <p:cNvPr id="30" name="Straight Connector 29">
            <a:extLst>
              <a:ext uri="{FF2B5EF4-FFF2-40B4-BE49-F238E27FC236}">
                <a16:creationId xmlns:a16="http://schemas.microsoft.com/office/drawing/2014/main" id="{1DFC0E19-276E-4D43-AA80-7DA625C5B601}"/>
              </a:ext>
              <a:ext uri="{C183D7F6-B498-43B3-948B-1728B52AA6E4}">
                <adec:decorative xmlns:adec="http://schemas.microsoft.com/office/drawing/2017/decorative" val="1"/>
              </a:ext>
            </a:extLst>
          </p:cNvPr>
          <p:cNvCxnSpPr>
            <a:cxnSpLocks/>
          </p:cNvCxnSpPr>
          <p:nvPr/>
        </p:nvCxnSpPr>
        <p:spPr>
          <a:xfrm>
            <a:off x="580210" y="3466511"/>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40DCE4-2D84-43C4-B1BD-E3AFB24F9E2D}"/>
              </a:ext>
            </a:extLst>
          </p:cNvPr>
          <p:cNvSpPr txBox="1"/>
          <p:nvPr/>
        </p:nvSpPr>
        <p:spPr>
          <a:xfrm>
            <a:off x="580210" y="3538438"/>
            <a:ext cx="5440680" cy="618131"/>
          </a:xfrm>
          <a:prstGeom prst="rect">
            <a:avLst/>
          </a:prstGeom>
          <a:noFill/>
        </p:spPr>
        <p:txBody>
          <a:bodyPr wrap="square" lIns="0" tIns="0" rIns="0" bIns="0" rtlCol="0" anchor="ctr">
            <a:noAutofit/>
          </a:bodyPr>
          <a:lstStyle/>
          <a:p>
            <a:r>
              <a:rPr lang="en-US" sz="1800" dirty="0"/>
              <a:t>Introduction to extending the Microsoft Power Platform</a:t>
            </a:r>
          </a:p>
        </p:txBody>
      </p:sp>
      <p:sp>
        <p:nvSpPr>
          <p:cNvPr id="38" name="Rectangle 37">
            <a:extLst>
              <a:ext uri="{FF2B5EF4-FFF2-40B4-BE49-F238E27FC236}">
                <a16:creationId xmlns:a16="http://schemas.microsoft.com/office/drawing/2014/main" id="{C15A30BB-61C6-4A36-B73C-F563462FDD63}"/>
              </a:ext>
            </a:extLst>
          </p:cNvPr>
          <p:cNvSpPr/>
          <p:nvPr/>
        </p:nvSpPr>
        <p:spPr bwMode="auto">
          <a:xfrm>
            <a:off x="6173513" y="1436689"/>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6: Extending the Power Platform Common Data Service</a:t>
            </a:r>
          </a:p>
        </p:txBody>
      </p:sp>
      <p:sp>
        <p:nvSpPr>
          <p:cNvPr id="39" name="TextBox 38">
            <a:extLst>
              <a:ext uri="{FF2B5EF4-FFF2-40B4-BE49-F238E27FC236}">
                <a16:creationId xmlns:a16="http://schemas.microsoft.com/office/drawing/2014/main" id="{3244E028-594C-4B10-B1A6-C2D12271B1A5}"/>
              </a:ext>
            </a:extLst>
          </p:cNvPr>
          <p:cNvSpPr txBox="1"/>
          <p:nvPr/>
        </p:nvSpPr>
        <p:spPr>
          <a:xfrm>
            <a:off x="6171110" y="2012332"/>
            <a:ext cx="5440680" cy="618131"/>
          </a:xfrm>
          <a:prstGeom prst="rect">
            <a:avLst/>
          </a:prstGeom>
          <a:noFill/>
        </p:spPr>
        <p:txBody>
          <a:bodyPr wrap="square" lIns="0" tIns="0" rIns="0" bIns="0" rtlCol="0" anchor="ctr">
            <a:noAutofit/>
          </a:bodyPr>
          <a:lstStyle/>
          <a:p>
            <a:r>
              <a:rPr lang="en-US" sz="1800" dirty="0"/>
              <a:t>Introduction to Common Data Service for developers</a:t>
            </a:r>
          </a:p>
        </p:txBody>
      </p:sp>
      <p:cxnSp>
        <p:nvCxnSpPr>
          <p:cNvPr id="40" name="Straight Connector 39">
            <a:extLst>
              <a:ext uri="{FF2B5EF4-FFF2-40B4-BE49-F238E27FC236}">
                <a16:creationId xmlns:a16="http://schemas.microsoft.com/office/drawing/2014/main" id="{C831467F-91A8-4822-A14D-72F0791A09E2}"/>
              </a:ext>
              <a:ext uri="{C183D7F6-B498-43B3-948B-1728B52AA6E4}">
                <adec:decorative xmlns:adec="http://schemas.microsoft.com/office/drawing/2017/decorative" val="1"/>
              </a:ext>
            </a:extLst>
          </p:cNvPr>
          <p:cNvCxnSpPr>
            <a:cxnSpLocks/>
          </p:cNvCxnSpPr>
          <p:nvPr/>
        </p:nvCxnSpPr>
        <p:spPr>
          <a:xfrm>
            <a:off x="6171110" y="2703102"/>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08F5192-2EDB-4A3D-A05B-570DBFF76784}"/>
              </a:ext>
            </a:extLst>
          </p:cNvPr>
          <p:cNvSpPr txBox="1"/>
          <p:nvPr/>
        </p:nvSpPr>
        <p:spPr>
          <a:xfrm>
            <a:off x="6171110" y="2775741"/>
            <a:ext cx="5440680" cy="618131"/>
          </a:xfrm>
          <a:prstGeom prst="rect">
            <a:avLst/>
          </a:prstGeom>
          <a:noFill/>
        </p:spPr>
        <p:txBody>
          <a:bodyPr wrap="square" lIns="0" tIns="0" rIns="0" bIns="0" rtlCol="0" anchor="ctr">
            <a:noAutofit/>
          </a:bodyPr>
          <a:lstStyle/>
          <a:p>
            <a:r>
              <a:rPr lang="en-US" sz="1800" dirty="0"/>
              <a:t>Extend plug-ins</a:t>
            </a:r>
          </a:p>
        </p:txBody>
      </p:sp>
    </p:spTree>
    <p:extLst>
      <p:ext uri="{BB962C8B-B14F-4D97-AF65-F5344CB8AC3E}">
        <p14:creationId xmlns:p14="http://schemas.microsoft.com/office/powerpoint/2010/main" val="32068595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50994"/>
            <a:ext cx="11018520" cy="553998"/>
          </a:xfrm>
        </p:spPr>
        <p:txBody>
          <a:bodyPr/>
          <a:lstStyle/>
          <a:p>
            <a:r>
              <a:rPr lang="bs-Latn-BA" dirty="0"/>
              <a:t>Course agenda</a:t>
            </a:r>
            <a:r>
              <a:rPr lang="en-US" dirty="0"/>
              <a:t> </a:t>
            </a:r>
          </a:p>
        </p:txBody>
      </p:sp>
      <p:sp>
        <p:nvSpPr>
          <p:cNvPr id="13" name="Rectangle 12">
            <a:extLst>
              <a:ext uri="{FF2B5EF4-FFF2-40B4-BE49-F238E27FC236}">
                <a16:creationId xmlns:a16="http://schemas.microsoft.com/office/drawing/2014/main" id="{DAD4639D-0D57-4847-9616-EF735825E28F}"/>
              </a:ext>
            </a:extLst>
          </p:cNvPr>
          <p:cNvSpPr/>
          <p:nvPr/>
        </p:nvSpPr>
        <p:spPr bwMode="auto">
          <a:xfrm>
            <a:off x="578687" y="1230483"/>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7: Extending the Power Platform user experience Model Driven apps</a:t>
            </a:r>
          </a:p>
        </p:txBody>
      </p:sp>
      <p:sp>
        <p:nvSpPr>
          <p:cNvPr id="15" name="TextBox 14">
            <a:extLst>
              <a:ext uri="{FF2B5EF4-FFF2-40B4-BE49-F238E27FC236}">
                <a16:creationId xmlns:a16="http://schemas.microsoft.com/office/drawing/2014/main" id="{3E5F9709-FD7D-47B1-ABD4-FF8B8034D385}"/>
              </a:ext>
            </a:extLst>
          </p:cNvPr>
          <p:cNvSpPr txBox="1"/>
          <p:nvPr/>
        </p:nvSpPr>
        <p:spPr>
          <a:xfrm>
            <a:off x="578687" y="1806126"/>
            <a:ext cx="5440680" cy="618131"/>
          </a:xfrm>
          <a:prstGeom prst="rect">
            <a:avLst/>
          </a:prstGeom>
          <a:noFill/>
        </p:spPr>
        <p:txBody>
          <a:bodyPr wrap="square" lIns="0" tIns="0" rIns="0" bIns="0" rtlCol="0" anchor="ctr">
            <a:noAutofit/>
          </a:bodyPr>
          <a:lstStyle/>
          <a:p>
            <a:r>
              <a:rPr lang="en-US" sz="1800" dirty="0"/>
              <a:t>Introduction to web resources</a:t>
            </a:r>
          </a:p>
        </p:txBody>
      </p:sp>
      <p:cxnSp>
        <p:nvCxnSpPr>
          <p:cNvPr id="16" name="Straight Connector 15">
            <a:extLst>
              <a:ext uri="{FF2B5EF4-FFF2-40B4-BE49-F238E27FC236}">
                <a16:creationId xmlns:a16="http://schemas.microsoft.com/office/drawing/2014/main" id="{1F82E93B-6D17-4DA7-8B56-7700C6C8141D}"/>
              </a:ext>
              <a:ext uri="{C183D7F6-B498-43B3-948B-1728B52AA6E4}">
                <adec:decorative xmlns:adec="http://schemas.microsoft.com/office/drawing/2017/decorative" val="1"/>
              </a:ext>
            </a:extLst>
          </p:cNvPr>
          <p:cNvCxnSpPr>
            <a:cxnSpLocks/>
          </p:cNvCxnSpPr>
          <p:nvPr/>
        </p:nvCxnSpPr>
        <p:spPr>
          <a:xfrm>
            <a:off x="578687" y="249689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87993C-CC47-4D9B-94CC-4134C08FF44A}"/>
              </a:ext>
            </a:extLst>
          </p:cNvPr>
          <p:cNvSpPr txBox="1"/>
          <p:nvPr/>
        </p:nvSpPr>
        <p:spPr>
          <a:xfrm>
            <a:off x="578687" y="2569179"/>
            <a:ext cx="5440680" cy="618131"/>
          </a:xfrm>
          <a:prstGeom prst="rect">
            <a:avLst/>
          </a:prstGeom>
          <a:noFill/>
        </p:spPr>
        <p:txBody>
          <a:bodyPr wrap="square" lIns="0" tIns="0" rIns="0" bIns="0" rtlCol="0" anchor="ctr">
            <a:noAutofit/>
          </a:bodyPr>
          <a:lstStyle/>
          <a:p>
            <a:r>
              <a:rPr lang="en-US" sz="1800" dirty="0"/>
              <a:t>Performing common actions with client script</a:t>
            </a:r>
          </a:p>
        </p:txBody>
      </p:sp>
      <p:cxnSp>
        <p:nvCxnSpPr>
          <p:cNvPr id="19" name="Straight Connector 18">
            <a:extLst>
              <a:ext uri="{FF2B5EF4-FFF2-40B4-BE49-F238E27FC236}">
                <a16:creationId xmlns:a16="http://schemas.microsoft.com/office/drawing/2014/main" id="{8F25AB84-9B66-4343-96EA-1D23AA0A5F99}"/>
              </a:ext>
              <a:ext uri="{C183D7F6-B498-43B3-948B-1728B52AA6E4}">
                <adec:decorative xmlns:adec="http://schemas.microsoft.com/office/drawing/2017/decorative" val="1"/>
              </a:ext>
            </a:extLst>
          </p:cNvPr>
          <p:cNvCxnSpPr>
            <a:cxnSpLocks/>
          </p:cNvCxnSpPr>
          <p:nvPr/>
        </p:nvCxnSpPr>
        <p:spPr>
          <a:xfrm>
            <a:off x="578687" y="326030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E56BE4-7910-47CF-B9B9-5F116EFB9E66}"/>
              </a:ext>
            </a:extLst>
          </p:cNvPr>
          <p:cNvSpPr txBox="1"/>
          <p:nvPr/>
        </p:nvSpPr>
        <p:spPr>
          <a:xfrm>
            <a:off x="578687" y="3332232"/>
            <a:ext cx="5440680" cy="618131"/>
          </a:xfrm>
          <a:prstGeom prst="rect">
            <a:avLst/>
          </a:prstGeom>
          <a:noFill/>
        </p:spPr>
        <p:txBody>
          <a:bodyPr wrap="square" lIns="0" tIns="0" rIns="0" bIns="0" rtlCol="0" anchor="ctr">
            <a:noAutofit/>
          </a:bodyPr>
          <a:lstStyle/>
          <a:p>
            <a:r>
              <a:rPr lang="en-US" sz="1800" dirty="0"/>
              <a:t>Automate business process flows with client script</a:t>
            </a:r>
          </a:p>
        </p:txBody>
      </p:sp>
      <p:sp>
        <p:nvSpPr>
          <p:cNvPr id="14" name="Rectangle 13">
            <a:extLst>
              <a:ext uri="{FF2B5EF4-FFF2-40B4-BE49-F238E27FC236}">
                <a16:creationId xmlns:a16="http://schemas.microsoft.com/office/drawing/2014/main" id="{49D1C434-AF72-49D0-968C-305FFF76B424}"/>
              </a:ext>
            </a:extLst>
          </p:cNvPr>
          <p:cNvSpPr/>
          <p:nvPr/>
        </p:nvSpPr>
        <p:spPr bwMode="auto">
          <a:xfrm>
            <a:off x="6171990" y="1230483"/>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8: Create components with Power Apps Component Framework</a:t>
            </a:r>
          </a:p>
        </p:txBody>
      </p:sp>
      <p:sp>
        <p:nvSpPr>
          <p:cNvPr id="21" name="TextBox 20">
            <a:extLst>
              <a:ext uri="{FF2B5EF4-FFF2-40B4-BE49-F238E27FC236}">
                <a16:creationId xmlns:a16="http://schemas.microsoft.com/office/drawing/2014/main" id="{40004E31-EF15-4E6A-B129-724369A653BE}"/>
              </a:ext>
            </a:extLst>
          </p:cNvPr>
          <p:cNvSpPr txBox="1"/>
          <p:nvPr/>
        </p:nvSpPr>
        <p:spPr>
          <a:xfrm>
            <a:off x="6169587" y="1806126"/>
            <a:ext cx="5440680" cy="618131"/>
          </a:xfrm>
          <a:prstGeom prst="rect">
            <a:avLst/>
          </a:prstGeom>
          <a:noFill/>
        </p:spPr>
        <p:txBody>
          <a:bodyPr wrap="square" lIns="0" tIns="0" rIns="0" bIns="0" rtlCol="0" anchor="ctr">
            <a:noAutofit/>
          </a:bodyPr>
          <a:lstStyle/>
          <a:p>
            <a:r>
              <a:rPr lang="en-US" sz="1800" dirty="0"/>
              <a:t>Get started with Power Apps component framework</a:t>
            </a:r>
          </a:p>
        </p:txBody>
      </p:sp>
      <p:cxnSp>
        <p:nvCxnSpPr>
          <p:cNvPr id="22" name="Straight Connector 21">
            <a:extLst>
              <a:ext uri="{FF2B5EF4-FFF2-40B4-BE49-F238E27FC236}">
                <a16:creationId xmlns:a16="http://schemas.microsoft.com/office/drawing/2014/main" id="{DA9A6326-8DCE-4F21-83BA-8418B5F0CCF0}"/>
              </a:ext>
              <a:ext uri="{C183D7F6-B498-43B3-948B-1728B52AA6E4}">
                <adec:decorative xmlns:adec="http://schemas.microsoft.com/office/drawing/2017/decorative" val="1"/>
              </a:ext>
            </a:extLst>
          </p:cNvPr>
          <p:cNvCxnSpPr>
            <a:cxnSpLocks/>
          </p:cNvCxnSpPr>
          <p:nvPr/>
        </p:nvCxnSpPr>
        <p:spPr>
          <a:xfrm>
            <a:off x="6169587" y="249689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E73656-E038-4E78-AFA8-68E746A45EB6}"/>
              </a:ext>
            </a:extLst>
          </p:cNvPr>
          <p:cNvSpPr txBox="1"/>
          <p:nvPr/>
        </p:nvSpPr>
        <p:spPr>
          <a:xfrm>
            <a:off x="6169587" y="2569535"/>
            <a:ext cx="5440680" cy="618131"/>
          </a:xfrm>
          <a:prstGeom prst="rect">
            <a:avLst/>
          </a:prstGeom>
          <a:noFill/>
        </p:spPr>
        <p:txBody>
          <a:bodyPr wrap="square" lIns="0" tIns="0" rIns="0" bIns="0" rtlCol="0" anchor="ctr">
            <a:noAutofit/>
          </a:bodyPr>
          <a:lstStyle/>
          <a:p>
            <a:r>
              <a:rPr lang="en-US" sz="1800" dirty="0"/>
              <a:t>Build a Power Apps component</a:t>
            </a:r>
          </a:p>
        </p:txBody>
      </p:sp>
      <p:cxnSp>
        <p:nvCxnSpPr>
          <p:cNvPr id="24" name="Straight Connector 23">
            <a:extLst>
              <a:ext uri="{FF2B5EF4-FFF2-40B4-BE49-F238E27FC236}">
                <a16:creationId xmlns:a16="http://schemas.microsoft.com/office/drawing/2014/main" id="{C8136E25-EC1C-43B6-A15A-C13AE411294D}"/>
              </a:ext>
              <a:ext uri="{C183D7F6-B498-43B3-948B-1728B52AA6E4}">
                <adec:decorative xmlns:adec="http://schemas.microsoft.com/office/drawing/2017/decorative" val="1"/>
              </a:ext>
            </a:extLst>
          </p:cNvPr>
          <p:cNvCxnSpPr>
            <a:cxnSpLocks/>
          </p:cNvCxnSpPr>
          <p:nvPr/>
        </p:nvCxnSpPr>
        <p:spPr>
          <a:xfrm>
            <a:off x="6169587" y="326030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5FB7E0-55CF-4EFE-BEED-86524DE77CE7}"/>
              </a:ext>
            </a:extLst>
          </p:cNvPr>
          <p:cNvSpPr txBox="1"/>
          <p:nvPr/>
        </p:nvSpPr>
        <p:spPr>
          <a:xfrm>
            <a:off x="6169587" y="3332944"/>
            <a:ext cx="5440680" cy="618131"/>
          </a:xfrm>
          <a:prstGeom prst="rect">
            <a:avLst/>
          </a:prstGeom>
          <a:noFill/>
        </p:spPr>
        <p:txBody>
          <a:bodyPr wrap="square" lIns="0" tIns="0" rIns="0" bIns="0" rtlCol="0" anchor="ctr">
            <a:noAutofit/>
          </a:bodyPr>
          <a:lstStyle/>
          <a:p>
            <a:r>
              <a:rPr lang="en-US" sz="1800" dirty="0"/>
              <a:t>Use advanced features with Power Apps component framework</a:t>
            </a:r>
          </a:p>
        </p:txBody>
      </p:sp>
    </p:spTree>
    <p:extLst>
      <p:ext uri="{BB962C8B-B14F-4D97-AF65-F5344CB8AC3E}">
        <p14:creationId xmlns:p14="http://schemas.microsoft.com/office/powerpoint/2010/main" val="32251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50994"/>
            <a:ext cx="11018520" cy="553998"/>
          </a:xfrm>
        </p:spPr>
        <p:txBody>
          <a:bodyPr/>
          <a:lstStyle/>
          <a:p>
            <a:r>
              <a:rPr lang="bs-Latn-BA" dirty="0"/>
              <a:t>Course agenda</a:t>
            </a:r>
            <a:r>
              <a:rPr lang="en-US" dirty="0"/>
              <a:t> </a:t>
            </a:r>
          </a:p>
        </p:txBody>
      </p:sp>
      <p:sp>
        <p:nvSpPr>
          <p:cNvPr id="13" name="Rectangle 12">
            <a:extLst>
              <a:ext uri="{FF2B5EF4-FFF2-40B4-BE49-F238E27FC236}">
                <a16:creationId xmlns:a16="http://schemas.microsoft.com/office/drawing/2014/main" id="{DAD4639D-0D57-4847-9616-EF735825E28F}"/>
              </a:ext>
            </a:extLst>
          </p:cNvPr>
          <p:cNvSpPr/>
          <p:nvPr/>
        </p:nvSpPr>
        <p:spPr bwMode="auto">
          <a:xfrm>
            <a:off x="578687" y="1230483"/>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9: Extend Power Apps portals</a:t>
            </a:r>
          </a:p>
        </p:txBody>
      </p:sp>
      <p:sp>
        <p:nvSpPr>
          <p:cNvPr id="15" name="TextBox 14">
            <a:extLst>
              <a:ext uri="{FF2B5EF4-FFF2-40B4-BE49-F238E27FC236}">
                <a16:creationId xmlns:a16="http://schemas.microsoft.com/office/drawing/2014/main" id="{3E5F9709-FD7D-47B1-ABD4-FF8B8034D385}"/>
              </a:ext>
            </a:extLst>
          </p:cNvPr>
          <p:cNvSpPr txBox="1"/>
          <p:nvPr/>
        </p:nvSpPr>
        <p:spPr>
          <a:xfrm>
            <a:off x="578687" y="1806126"/>
            <a:ext cx="5440680" cy="618131"/>
          </a:xfrm>
          <a:prstGeom prst="rect">
            <a:avLst/>
          </a:prstGeom>
          <a:noFill/>
        </p:spPr>
        <p:txBody>
          <a:bodyPr wrap="square" lIns="0" tIns="0" rIns="0" bIns="0" rtlCol="0" anchor="ctr">
            <a:noAutofit/>
          </a:bodyPr>
          <a:lstStyle/>
          <a:p>
            <a:r>
              <a:rPr lang="en-US" sz="1800" dirty="0"/>
              <a:t>Access Common Data Service in Power Apps portals</a:t>
            </a:r>
          </a:p>
        </p:txBody>
      </p:sp>
      <p:cxnSp>
        <p:nvCxnSpPr>
          <p:cNvPr id="16" name="Straight Connector 15">
            <a:extLst>
              <a:ext uri="{FF2B5EF4-FFF2-40B4-BE49-F238E27FC236}">
                <a16:creationId xmlns:a16="http://schemas.microsoft.com/office/drawing/2014/main" id="{1F82E93B-6D17-4DA7-8B56-7700C6C8141D}"/>
              </a:ext>
              <a:ext uri="{C183D7F6-B498-43B3-948B-1728B52AA6E4}">
                <adec:decorative xmlns:adec="http://schemas.microsoft.com/office/drawing/2017/decorative" val="1"/>
              </a:ext>
            </a:extLst>
          </p:cNvPr>
          <p:cNvCxnSpPr>
            <a:cxnSpLocks/>
          </p:cNvCxnSpPr>
          <p:nvPr/>
        </p:nvCxnSpPr>
        <p:spPr>
          <a:xfrm>
            <a:off x="578687" y="249689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87993C-CC47-4D9B-94CC-4134C08FF44A}"/>
              </a:ext>
            </a:extLst>
          </p:cNvPr>
          <p:cNvSpPr txBox="1"/>
          <p:nvPr/>
        </p:nvSpPr>
        <p:spPr>
          <a:xfrm>
            <a:off x="578687" y="2569179"/>
            <a:ext cx="5440680" cy="618131"/>
          </a:xfrm>
          <a:prstGeom prst="rect">
            <a:avLst/>
          </a:prstGeom>
          <a:noFill/>
        </p:spPr>
        <p:txBody>
          <a:bodyPr wrap="square" lIns="0" tIns="0" rIns="0" bIns="0" rtlCol="0" anchor="ctr">
            <a:noAutofit/>
          </a:bodyPr>
          <a:lstStyle/>
          <a:p>
            <a:r>
              <a:rPr lang="en-US" sz="1800" dirty="0"/>
              <a:t>Extend Power Apps portals</a:t>
            </a:r>
          </a:p>
        </p:txBody>
      </p:sp>
      <p:cxnSp>
        <p:nvCxnSpPr>
          <p:cNvPr id="19" name="Straight Connector 18">
            <a:extLst>
              <a:ext uri="{FF2B5EF4-FFF2-40B4-BE49-F238E27FC236}">
                <a16:creationId xmlns:a16="http://schemas.microsoft.com/office/drawing/2014/main" id="{8F25AB84-9B66-4343-96EA-1D23AA0A5F99}"/>
              </a:ext>
              <a:ext uri="{C183D7F6-B498-43B3-948B-1728B52AA6E4}">
                <adec:decorative xmlns:adec="http://schemas.microsoft.com/office/drawing/2017/decorative" val="1"/>
              </a:ext>
            </a:extLst>
          </p:cNvPr>
          <p:cNvCxnSpPr>
            <a:cxnSpLocks/>
          </p:cNvCxnSpPr>
          <p:nvPr/>
        </p:nvCxnSpPr>
        <p:spPr>
          <a:xfrm>
            <a:off x="578687" y="3260305"/>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E56BE4-7910-47CF-B9B9-5F116EFB9E66}"/>
              </a:ext>
            </a:extLst>
          </p:cNvPr>
          <p:cNvSpPr txBox="1"/>
          <p:nvPr/>
        </p:nvSpPr>
        <p:spPr>
          <a:xfrm>
            <a:off x="578687" y="3332232"/>
            <a:ext cx="5440680" cy="618131"/>
          </a:xfrm>
          <a:prstGeom prst="rect">
            <a:avLst/>
          </a:prstGeom>
          <a:noFill/>
        </p:spPr>
        <p:txBody>
          <a:bodyPr wrap="square" lIns="0" tIns="0" rIns="0" bIns="0" rtlCol="0" anchor="ctr">
            <a:noAutofit/>
          </a:bodyPr>
          <a:lstStyle/>
          <a:p>
            <a:r>
              <a:rPr lang="en-US" sz="1800" dirty="0"/>
              <a:t>Build custom Power Apps portals web templates</a:t>
            </a:r>
          </a:p>
        </p:txBody>
      </p:sp>
      <p:sp>
        <p:nvSpPr>
          <p:cNvPr id="14" name="Rectangle 13">
            <a:extLst>
              <a:ext uri="{FF2B5EF4-FFF2-40B4-BE49-F238E27FC236}">
                <a16:creationId xmlns:a16="http://schemas.microsoft.com/office/drawing/2014/main" id="{49D1C434-AF72-49D0-968C-305FFF76B424}"/>
              </a:ext>
            </a:extLst>
          </p:cNvPr>
          <p:cNvSpPr/>
          <p:nvPr/>
        </p:nvSpPr>
        <p:spPr bwMode="auto">
          <a:xfrm>
            <a:off x="6171990" y="1230483"/>
            <a:ext cx="5438277" cy="498792"/>
          </a:xfrm>
          <a:prstGeom prst="rect">
            <a:avLst/>
          </a:prstGeom>
          <a:solidFill>
            <a:schemeClr val="accent5"/>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ea typeface="Segoe UI" pitchFamily="34" charset="0"/>
                <a:cs typeface="Segoe UI" pitchFamily="34" charset="0"/>
              </a:rPr>
              <a:t>Module 10: Integrate with Power Platform and Common Data Service</a:t>
            </a:r>
          </a:p>
        </p:txBody>
      </p:sp>
      <p:sp>
        <p:nvSpPr>
          <p:cNvPr id="21" name="TextBox 20">
            <a:extLst>
              <a:ext uri="{FF2B5EF4-FFF2-40B4-BE49-F238E27FC236}">
                <a16:creationId xmlns:a16="http://schemas.microsoft.com/office/drawing/2014/main" id="{40004E31-EF15-4E6A-B129-724369A653BE}"/>
              </a:ext>
            </a:extLst>
          </p:cNvPr>
          <p:cNvSpPr txBox="1"/>
          <p:nvPr/>
        </p:nvSpPr>
        <p:spPr>
          <a:xfrm>
            <a:off x="6169587" y="1806126"/>
            <a:ext cx="5440680" cy="618131"/>
          </a:xfrm>
          <a:prstGeom prst="rect">
            <a:avLst/>
          </a:prstGeom>
          <a:noFill/>
        </p:spPr>
        <p:txBody>
          <a:bodyPr wrap="square" lIns="0" tIns="0" rIns="0" bIns="0" rtlCol="0" anchor="ctr">
            <a:noAutofit/>
          </a:bodyPr>
          <a:lstStyle/>
          <a:p>
            <a:r>
              <a:rPr lang="en-US" sz="1800" dirty="0"/>
              <a:t>Work with Common Data Service Web API</a:t>
            </a:r>
          </a:p>
        </p:txBody>
      </p:sp>
      <p:cxnSp>
        <p:nvCxnSpPr>
          <p:cNvPr id="22" name="Straight Connector 21">
            <a:extLst>
              <a:ext uri="{FF2B5EF4-FFF2-40B4-BE49-F238E27FC236}">
                <a16:creationId xmlns:a16="http://schemas.microsoft.com/office/drawing/2014/main" id="{DA9A6326-8DCE-4F21-83BA-8418B5F0CCF0}"/>
              </a:ext>
              <a:ext uri="{C183D7F6-B498-43B3-948B-1728B52AA6E4}">
                <adec:decorative xmlns:adec="http://schemas.microsoft.com/office/drawing/2017/decorative" val="1"/>
              </a:ext>
            </a:extLst>
          </p:cNvPr>
          <p:cNvCxnSpPr>
            <a:cxnSpLocks/>
          </p:cNvCxnSpPr>
          <p:nvPr/>
        </p:nvCxnSpPr>
        <p:spPr>
          <a:xfrm>
            <a:off x="6169587" y="2496896"/>
            <a:ext cx="5440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E73656-E038-4E78-AFA8-68E746A45EB6}"/>
              </a:ext>
            </a:extLst>
          </p:cNvPr>
          <p:cNvSpPr txBox="1"/>
          <p:nvPr/>
        </p:nvSpPr>
        <p:spPr>
          <a:xfrm>
            <a:off x="6169587" y="2569535"/>
            <a:ext cx="5440680" cy="618131"/>
          </a:xfrm>
          <a:prstGeom prst="rect">
            <a:avLst/>
          </a:prstGeom>
          <a:noFill/>
        </p:spPr>
        <p:txBody>
          <a:bodyPr wrap="square" lIns="0" tIns="0" rIns="0" bIns="0" rtlCol="0" anchor="ctr">
            <a:noAutofit/>
          </a:bodyPr>
          <a:lstStyle/>
          <a:p>
            <a:r>
              <a:rPr lang="en-US" sz="1800" dirty="0"/>
              <a:t>Integrate Common Data Service Azure solutions</a:t>
            </a:r>
          </a:p>
        </p:txBody>
      </p:sp>
    </p:spTree>
    <p:extLst>
      <p:ext uri="{BB962C8B-B14F-4D97-AF65-F5344CB8AC3E}">
        <p14:creationId xmlns:p14="http://schemas.microsoft.com/office/powerpoint/2010/main" val="37171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E925-3C6F-463D-B848-D702A4381F5D}"/>
              </a:ext>
            </a:extLst>
          </p:cNvPr>
          <p:cNvSpPr txBox="1">
            <a:spLocks noGrp="1"/>
          </p:cNvSpPr>
          <p:nvPr>
            <p:ph type="title" idx="4294967295"/>
          </p:nvPr>
        </p:nvSpPr>
        <p:spPr>
          <a:xfrm flipH="1">
            <a:off x="622365" y="-345877"/>
            <a:ext cx="3263835"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8072C987C0B94C9E6B9122308AD3C8" ma:contentTypeVersion="2" ma:contentTypeDescription="Create a new document." ma:contentTypeScope="" ma:versionID="6d54bd838042ea7a46c29f29a78323dd">
  <xsd:schema xmlns:xsd="http://www.w3.org/2001/XMLSchema" xmlns:xs="http://www.w3.org/2001/XMLSchema" xmlns:p="http://schemas.microsoft.com/office/2006/metadata/properties" xmlns:ns2="74fb914b-6ab7-4efa-b0d5-4f7c2c46a195" targetNamespace="http://schemas.microsoft.com/office/2006/metadata/properties" ma:root="true" ma:fieldsID="6b6d8d0e1a343b034f662dd10673d5c4" ns2:_="">
    <xsd:import namespace="74fb914b-6ab7-4efa-b0d5-4f7c2c46a19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fb914b-6ab7-4efa-b0d5-4f7c2c46a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10db0749-eddb-4627-97e5-bcd86b41c8cd"/>
    <ds:schemaRef ds:uri="a4bc753f-e3bb-4cba-8373-da173ea1515c"/>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0aa551a1-3cd1-453b-b985-d0d43f91ae14"/>
    <ds:schemaRef ds:uri="http://schemas.microsoft.com/sharepoint/v3"/>
  </ds:schemaRefs>
</ds:datastoreItem>
</file>

<file path=customXml/itemProps2.xml><?xml version="1.0" encoding="utf-8"?>
<ds:datastoreItem xmlns:ds="http://schemas.openxmlformats.org/officeDocument/2006/customXml" ds:itemID="{C454A889-F9BF-4D72-8469-58F77608F9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fb914b-6ab7-4efa-b0d5-4f7c2c46a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Dynamics 365 template teal accent</Template>
  <TotalTime>1336</TotalTime>
  <Words>604</Words>
  <PresentationFormat>Widescreen</PresentationFormat>
  <Paragraphs>79</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Consolas</vt:lpstr>
      <vt:lpstr>Segoe UI</vt:lpstr>
      <vt:lpstr>Segoe UI Semibold</vt:lpstr>
      <vt:lpstr>Wingdings</vt:lpstr>
      <vt:lpstr>White Template</vt:lpstr>
      <vt:lpstr>PL-400: Power Platform Developer</vt:lpstr>
      <vt:lpstr>Course agenda</vt:lpstr>
      <vt:lpstr>Course agenda </vt:lpstr>
      <vt:lpstr>Course agenda  </vt:lpstr>
      <vt:lpstr>Course agenda </vt:lpstr>
      <vt:lpstr>Course agenda </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MB-200 Power Platform + Dynamics 365 Core</dc:title>
  <dc:subject>&lt;Event name&gt;</dc:subject>
  <cp:keywords/>
  <dc:description/>
  <dcterms:created xsi:type="dcterms:W3CDTF">2020-06-18T06:52:42Z</dcterms:created>
  <dcterms:modified xsi:type="dcterms:W3CDTF">2020-11-18T21:52:07Z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0x010100EF8072C987C0B94C9E6B9122308AD3C8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